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5143500" cx="9144000"/>
  <p:notesSz cx="6858000" cy="9144000"/>
  <p:embeddedFontLst>
    <p:embeddedFont>
      <p:font typeface="Poppins"/>
      <p:regular r:id="rId51"/>
      <p:bold r:id="rId52"/>
      <p:italic r:id="rId53"/>
      <p:boldItalic r:id="rId54"/>
    </p:embeddedFont>
    <p:embeddedFont>
      <p:font typeface="Source Code Pro"/>
      <p:regular r:id="rId55"/>
      <p:bold r:id="rId56"/>
      <p:italic r:id="rId57"/>
      <p:boldItalic r:id="rId58"/>
    </p:embeddedFont>
    <p:embeddedFont>
      <p:font typeface="Poppins Medium"/>
      <p:regular r:id="rId59"/>
      <p:bold r:id="rId60"/>
      <p:italic r:id="rId61"/>
      <p:boldItalic r:id="rId62"/>
    </p:embeddedFont>
    <p:embeddedFont>
      <p:font typeface="PT Sans"/>
      <p:regular r:id="rId63"/>
      <p:bold r:id="rId64"/>
      <p:italic r:id="rId65"/>
      <p:boldItalic r:id="rId66"/>
    </p:embeddedFont>
    <p:embeddedFont>
      <p:font typeface="Roboto Mono"/>
      <p:regular r:id="rId67"/>
      <p:bold r:id="rId68"/>
      <p:italic r:id="rId69"/>
      <p:boldItalic r:id="rId70"/>
    </p:embeddedFont>
    <p:embeddedFont>
      <p:font typeface="IBM Plex Mono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IBMPlexMono-italic.fntdata"/><Relationship Id="rId72" Type="http://schemas.openxmlformats.org/officeDocument/2006/relationships/font" Target="fonts/IBMPlexMono-bold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74" Type="http://schemas.openxmlformats.org/officeDocument/2006/relationships/font" Target="fonts/IBMPlexMono-boldItalic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IBMPlexMono-regular.fntdata"/><Relationship Id="rId70" Type="http://schemas.openxmlformats.org/officeDocument/2006/relationships/font" Target="fonts/RobotoMono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PoppinsMedium-boldItalic.fntdata"/><Relationship Id="rId61" Type="http://schemas.openxmlformats.org/officeDocument/2006/relationships/font" Target="fonts/PoppinsMedium-italic.fntdata"/><Relationship Id="rId20" Type="http://schemas.openxmlformats.org/officeDocument/2006/relationships/slide" Target="slides/slide16.xml"/><Relationship Id="rId64" Type="http://schemas.openxmlformats.org/officeDocument/2006/relationships/font" Target="fonts/PTSans-bold.fntdata"/><Relationship Id="rId63" Type="http://schemas.openxmlformats.org/officeDocument/2006/relationships/font" Target="fonts/PTSans-regular.fntdata"/><Relationship Id="rId22" Type="http://schemas.openxmlformats.org/officeDocument/2006/relationships/slide" Target="slides/slide18.xml"/><Relationship Id="rId66" Type="http://schemas.openxmlformats.org/officeDocument/2006/relationships/font" Target="fonts/PTSans-boldItalic.fntdata"/><Relationship Id="rId21" Type="http://schemas.openxmlformats.org/officeDocument/2006/relationships/slide" Target="slides/slide17.xml"/><Relationship Id="rId65" Type="http://schemas.openxmlformats.org/officeDocument/2006/relationships/font" Target="fonts/PTSans-italic.fntdata"/><Relationship Id="rId24" Type="http://schemas.openxmlformats.org/officeDocument/2006/relationships/slide" Target="slides/slide20.xml"/><Relationship Id="rId68" Type="http://schemas.openxmlformats.org/officeDocument/2006/relationships/font" Target="fonts/RobotoMono-bold.fntdata"/><Relationship Id="rId23" Type="http://schemas.openxmlformats.org/officeDocument/2006/relationships/slide" Target="slides/slide19.xml"/><Relationship Id="rId67" Type="http://schemas.openxmlformats.org/officeDocument/2006/relationships/font" Target="fonts/RobotoMono-regular.fntdata"/><Relationship Id="rId60" Type="http://schemas.openxmlformats.org/officeDocument/2006/relationships/font" Target="fonts/PoppinsMedium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obotoMono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oppins-regular.fntdata"/><Relationship Id="rId50" Type="http://schemas.openxmlformats.org/officeDocument/2006/relationships/slide" Target="slides/slide46.xml"/><Relationship Id="rId53" Type="http://schemas.openxmlformats.org/officeDocument/2006/relationships/font" Target="fonts/Poppins-italic.fntdata"/><Relationship Id="rId52" Type="http://schemas.openxmlformats.org/officeDocument/2006/relationships/font" Target="fonts/Poppins-bold.fntdata"/><Relationship Id="rId11" Type="http://schemas.openxmlformats.org/officeDocument/2006/relationships/slide" Target="slides/slide7.xml"/><Relationship Id="rId55" Type="http://schemas.openxmlformats.org/officeDocument/2006/relationships/font" Target="fonts/SourceCodePro-regular.fntdata"/><Relationship Id="rId10" Type="http://schemas.openxmlformats.org/officeDocument/2006/relationships/slide" Target="slides/slide6.xml"/><Relationship Id="rId54" Type="http://schemas.openxmlformats.org/officeDocument/2006/relationships/font" Target="fonts/Poppins-boldItalic.fntdata"/><Relationship Id="rId13" Type="http://schemas.openxmlformats.org/officeDocument/2006/relationships/slide" Target="slides/slide9.xml"/><Relationship Id="rId57" Type="http://schemas.openxmlformats.org/officeDocument/2006/relationships/font" Target="fonts/SourceCodePro-italic.fntdata"/><Relationship Id="rId12" Type="http://schemas.openxmlformats.org/officeDocument/2006/relationships/slide" Target="slides/slide8.xml"/><Relationship Id="rId56" Type="http://schemas.openxmlformats.org/officeDocument/2006/relationships/font" Target="fonts/SourceCodePro-bold.fntdata"/><Relationship Id="rId15" Type="http://schemas.openxmlformats.org/officeDocument/2006/relationships/slide" Target="slides/slide11.xml"/><Relationship Id="rId59" Type="http://schemas.openxmlformats.org/officeDocument/2006/relationships/font" Target="fonts/PoppinsMedium-regular.fntdata"/><Relationship Id="rId14" Type="http://schemas.openxmlformats.org/officeDocument/2006/relationships/slide" Target="slides/slide10.xml"/><Relationship Id="rId58" Type="http://schemas.openxmlformats.org/officeDocument/2006/relationships/font" Target="fonts/SourceCodePr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d1bf8d60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d1bf8d60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36a2b634cd5_3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36a2b634cd5_3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36a2b634cd5_37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36a2b634cd5_3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36a2b634cd5_4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36a2b634cd5_4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36a2b634cd5_4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36a2b634cd5_4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36a2b634cd5_4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36a2b634cd5_4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36a2b634cd5_3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36a2b634cd5_3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36a2b634cd5_4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36a2b634cd5_4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36a2b634cd5_4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36a2b634cd5_4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36a2b634cd5_4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36a2b634cd5_4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36a2b634cd5_2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36a2b634cd5_2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4e5c2c9e4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24e5c2c9e4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36a2b634cd5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36a2b634cd5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6a2b634cd5_2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6a2b634cd5_2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36a2b634cd5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36a2b634cd5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36a2b634cd5_3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36a2b634cd5_3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36a2b634cd5_2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36a2b634cd5_2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36a2b634cd5_2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36a2b634cd5_2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36a2b634cd5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36a2b634cd5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36a2b634cd5_1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9" name="Google Shape;1739;g36a2b634cd5_1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36a2b634cd5_1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36a2b634cd5_1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36a2b634cd5_1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36a2b634cd5_1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36a2b634cd5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36a2b634cd5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36a2b634cd5_1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36a2b634cd5_1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36a2b634cd5_1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36a2b634cd5_1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36a2b634cd5_1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36a2b634cd5_1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36a2b634cd5_1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36a2b634cd5_1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36a2b634cd5_1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36a2b634cd5_1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36a2b634cd5_12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36a2b634cd5_1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36a2b634cd5_12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Google Shape;1804;g36a2b634cd5_1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36a2b634cd5_12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36a2b634cd5_1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36a2b634cd5_16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36a2b634cd5_16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36a2b634cd5_16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36a2b634cd5_1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4ed99bf1a4_0_1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24ed99bf1a4_0_1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36a2b634cd5_16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36a2b634cd5_16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36a2b634cd5_16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36a2b634cd5_16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36a2b634cd5_16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36a2b634cd5_16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36a2b634cd5_16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36a2b634cd5_16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36a2b634cd5_16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36a2b634cd5_16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36a2b634cd5_16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36a2b634cd5_16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36a2b634cd5_5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36a2b634cd5_5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24ef22aa1a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24ef22aa1a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36a2b634cd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36a2b634cd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36a2b634cd5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36a2b634cd5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36a2b634cd5_37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36a2b634cd5_37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6a2b634cd5_37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6a2b634cd5_3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rect b="b" l="l" r="r" t="t"/>
              <a:pathLst>
                <a:path extrusionOk="0" h="32774" w="285545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" name="Google Shape;54;p2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"/>
          <p:cNvSpPr txBox="1"/>
          <p:nvPr>
            <p:ph hasCustomPrompt="1" type="title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11"/>
          <p:cNvSpPr txBox="1"/>
          <p:nvPr>
            <p:ph idx="1" type="subTitle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30" name="Google Shape;430;p11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31" name="Google Shape;431;p11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32" name="Google Shape;432;p11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34" name="Google Shape;434;p11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35" name="Google Shape;435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2" name="Google Shape;442;p11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43" name="Google Shape;443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" name="Google Shape;447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50" name="Google Shape;450;p11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51" name="Google Shape;451;p1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3" name="Google Shape;453;p11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54" name="Google Shape;454;p11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456" name="Google Shape;456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57" name="Google Shape;457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62" name="Google Shape;462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3" name="Google Shape;463;p11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64" name="Google Shape;464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5" name="Google Shape;465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0" name="Google Shape;470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1" name="Google Shape;471;p1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72" name="Google Shape;472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73" name="Google Shape;473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8" name="Google Shape;478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9" name="Google Shape;479;p1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80" name="Google Shape;480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1" name="Google Shape;481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6" name="Google Shape;486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87" name="Google Shape;487;p11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488" name="Google Shape;488;p11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89" name="Google Shape;489;p11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0" name="Google Shape;490;p11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491" name="Google Shape;491;p11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6" name="Google Shape;496;p13"/>
          <p:cNvSpPr txBox="1"/>
          <p:nvPr>
            <p:ph idx="1" type="subTitle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13"/>
          <p:cNvSpPr txBox="1"/>
          <p:nvPr>
            <p:ph idx="2" type="subTitle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13"/>
          <p:cNvSpPr txBox="1"/>
          <p:nvPr>
            <p:ph idx="3" type="subTitle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13"/>
          <p:cNvSpPr txBox="1"/>
          <p:nvPr>
            <p:ph idx="4" type="subTitle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13"/>
          <p:cNvSpPr txBox="1"/>
          <p:nvPr>
            <p:ph hasCustomPrompt="1" idx="5" type="title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/>
          <p:nvPr>
            <p:ph hasCustomPrompt="1" idx="6" type="title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/>
          <p:nvPr>
            <p:ph hasCustomPrompt="1" idx="7" type="title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/>
          <p:nvPr>
            <p:ph hasCustomPrompt="1" idx="8" type="title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/>
          <p:nvPr>
            <p:ph idx="9" type="subTitle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5" name="Google Shape;505;p13"/>
          <p:cNvSpPr txBox="1"/>
          <p:nvPr>
            <p:ph idx="13" type="subTitle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6" name="Google Shape;506;p13"/>
          <p:cNvSpPr txBox="1"/>
          <p:nvPr>
            <p:ph idx="14" type="subTitle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07" name="Google Shape;507;p13"/>
          <p:cNvSpPr txBox="1"/>
          <p:nvPr>
            <p:ph idx="15" type="subTitle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6" name="Google Shape;546;p14"/>
          <p:cNvSpPr txBox="1"/>
          <p:nvPr>
            <p:ph idx="1" type="subTitle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flipH="1" rot="8100000">
              <a:off x="3778999" y="-2106462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flipH="1" rot="-2700000">
              <a:off x="3192849" y="-2898537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flipH="1" rot="10800000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flipH="1" rot="-3320950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flipH="1" rot="-2700000">
              <a:off x="249333" y="3270782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17" name="Google Shape;617;p1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18" name="Google Shape;618;p1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2" name="Google Shape;622;p1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23" name="Google Shape;623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4" name="Google Shape;624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25" name="Google Shape;625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27" name="Google Shape;627;p1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16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30" name="Google Shape;630;p1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1" name="Google Shape;631;p16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32" name="Google Shape;632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3" name="Google Shape;633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34" name="Google Shape;634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36" name="Google Shape;636;p1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37" name="Google Shape;637;p16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16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40" name="Google Shape;640;p1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1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2" name="Google Shape;642;p16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43" name="Google Shape;643;p1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44" name="Google Shape;644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1" name="Google Shape;651;p1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52" name="Google Shape;652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9" name="Google Shape;659;p16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660" name="Google Shape;660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67" name="Google Shape;667;p1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668" name="Google Shape;668;p1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69" name="Google Shape;669;p1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70" name="Google Shape;670;p1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flipH="1" rot="2700000">
                <a:off x="-1073899" y="4736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flipH="1" rot="-2700000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18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721" name="Google Shape;721;p18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2" name="Google Shape;722;p18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723" name="Google Shape;723;p18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724" name="Google Shape;724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6" name="Google Shape;726;p18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727" name="Google Shape;727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29" name="Google Shape;72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30" name="Google Shape;730;p18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731" name="Google Shape;731;p1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18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4" name="Google Shape;734;p18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3" name="Google Shape;743;p18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744" name="Google Shape;744;p18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745" name="Google Shape;745;p18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7" name="Google Shape;747;p18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748" name="Google Shape;748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flipH="1" rot="10800000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752" name="Google Shape;752;p18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4" name="Google Shape;754;p18"/>
            <p:cNvSpPr/>
            <p:nvPr/>
          </p:nvSpPr>
          <p:spPr>
            <a:xfrm flipH="1" rot="5400000">
              <a:off x="6551329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5" name="Google Shape;755;p18"/>
            <p:cNvGrpSpPr/>
            <p:nvPr/>
          </p:nvGrpSpPr>
          <p:grpSpPr>
            <a:xfrm>
              <a:off x="6917731" y="246011"/>
              <a:ext cx="4623133" cy="134070"/>
              <a:chOff x="6917731" y="246011"/>
              <a:chExt cx="4623133" cy="134070"/>
            </a:xfrm>
          </p:grpSpPr>
          <p:sp>
            <p:nvSpPr>
              <p:cNvPr id="756" name="Google Shape;756;p18"/>
              <p:cNvSpPr/>
              <p:nvPr/>
            </p:nvSpPr>
            <p:spPr>
              <a:xfrm flipH="1">
                <a:off x="6917731" y="246011"/>
                <a:ext cx="134070" cy="13407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 flipH="1">
                <a:off x="6947845" y="276153"/>
                <a:ext cx="73844" cy="73844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58" name="Google Shape;758;p18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1" name="Google Shape;761;p19"/>
          <p:cNvSpPr txBox="1"/>
          <p:nvPr>
            <p:ph idx="1" type="subTitle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9"/>
          <p:cNvSpPr txBox="1"/>
          <p:nvPr>
            <p:ph idx="2" type="subTitle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rect b="b" l="l" r="r" t="t"/>
              <a:pathLst>
                <a:path extrusionOk="0" h="27731" w="306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rect b="b" l="l" r="r" t="t"/>
              <a:pathLst>
                <a:path extrusionOk="0" h="27731" w="305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/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0" name="Google Shape;800;p20"/>
          <p:cNvSpPr txBox="1"/>
          <p:nvPr>
            <p:ph idx="1" type="subTitle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1" name="Google Shape;801;p2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02" name="Google Shape;802;p2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3" name="Google Shape;803;p2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04" name="Google Shape;804;p2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1" name="Google Shape;811;p2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12" name="Google Shape;812;p2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13" name="Google Shape;813;p2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14" name="Google Shape;814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" name="Google Shape;815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16" name="Google Shape;816;p2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17" name="Google Shape;817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19" name="Google Shape;819;p2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20" name="Google Shape;820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" name="Google Shape;821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22" name="Google Shape;822;p20"/>
            <p:cNvSpPr/>
            <p:nvPr/>
          </p:nvSpPr>
          <p:spPr>
            <a:xfrm>
              <a:off x="-630272" y="2499757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3" name="Google Shape;823;p2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24" name="Google Shape;824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6" name="Google Shape;826;p2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27" name="Google Shape;827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9" name="Google Shape;829;p2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30" name="Google Shape;830;p2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2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4" name="Google Shape;834;p2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8" name="Google Shape;838;p2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39" name="Google Shape;839;p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" name="Google Shape;97;p3"/>
          <p:cNvSpPr txBox="1"/>
          <p:nvPr>
            <p:ph hasCustomPrompt="1"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/>
          <p:nvPr>
            <p:ph idx="1" type="subTitle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4" name="Google Shape;844;p21"/>
          <p:cNvSpPr txBox="1"/>
          <p:nvPr>
            <p:ph idx="1" type="body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845" name="Google Shape;845;p21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846" name="Google Shape;846;p21"/>
            <p:cNvSpPr/>
            <p:nvPr/>
          </p:nvSpPr>
          <p:spPr>
            <a:xfrm flipH="1" rot="-8100000">
              <a:off x="7249845" y="-719557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8355611" y="-292048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8608100" y="70376"/>
              <a:ext cx="687411" cy="2086997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9" name="Google Shape;849;p21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850" name="Google Shape;850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2" name="Google Shape;852;p21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853" name="Google Shape;853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5" name="Google Shape;855;p21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856" name="Google Shape;856;p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858" name="Google Shape;858;p2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21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860" name="Google Shape;860;p2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1" name="Google Shape;861;p21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862" name="Google Shape;862;p21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64" name="Google Shape;864;p21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5" name="Google Shape;865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7" name="Google Shape;867;p21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8" name="Google Shape;868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" name="Google Shape;869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70" name="Google Shape;870;p21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871" name="Google Shape;871;p21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2" name="Google Shape;872;p21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73" name="Google Shape;873;p21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874" name="Google Shape;874;p21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5" name="Google Shape;875;p21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22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878" name="Google Shape;878;p2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" name="Google Shape;879;p2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880" name="Google Shape;880;p2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881" name="Google Shape;881;p2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2" name="Google Shape;882;p2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83" name="Google Shape;883;p2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884" name="Google Shape;884;p2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2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2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87" name="Google Shape;887;p2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888" name="Google Shape;88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89" name="Google Shape;88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890" name="Google Shape;89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891" name="Google Shape;89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92" name="Google Shape;89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93" name="Google Shape;89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94" name="Google Shape;89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95" name="Google Shape;89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896" name="Google Shape;89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97" name="Google Shape;897;p2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898" name="Google Shape;89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99" name="Google Shape;89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00" name="Google Shape;90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01" name="Google Shape;90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02" name="Google Shape;90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03" name="Google Shape;90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04" name="Google Shape;90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05" name="Google Shape;90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06" name="Google Shape;90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07" name="Google Shape;907;p2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08" name="Google Shape;90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09" name="Google Shape;90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10" name="Google Shape;91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11" name="Google Shape;91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2" name="Google Shape;91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3" name="Google Shape;91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4" name="Google Shape;91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5" name="Google Shape;91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16" name="Google Shape;91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17" name="Google Shape;917;p2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918" name="Google Shape;918;p2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9" name="Google Shape;919;p2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20" name="Google Shape;920;p2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921" name="Google Shape;921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3" name="Google Shape;92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4" name="Google Shape;924;p22"/>
          <p:cNvSpPr txBox="1"/>
          <p:nvPr>
            <p:ph idx="1" type="body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5" name="Google Shape;925;p22"/>
          <p:cNvSpPr txBox="1"/>
          <p:nvPr>
            <p:ph idx="2" type="body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926" name="Google Shape;926;p22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927" name="Google Shape;927;p22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928" name="Google Shape;928;p22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0" name="Google Shape;930;p22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931" name="Google Shape;931;p22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4" name="Google Shape;934;p22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935" name="Google Shape;935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36" name="Google Shape;936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37" name="Google Shape;937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38" name="Google Shape;938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39" name="Google Shape;939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0" name="Google Shape;940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1" name="Google Shape;941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2" name="Google Shape;942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43" name="Google Shape;943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44" name="Google Shape;944;p22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945" name="Google Shape;945;p22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946" name="Google Shape;946;p22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8" name="Google Shape;948;p22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949" name="Google Shape;949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51" name="Google Shape;951;p22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952" name="Google Shape;952;p2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 rot="10800000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22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954" name="Google Shape;95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55" name="Google Shape;95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56" name="Google Shape;95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57" name="Google Shape;95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58" name="Google Shape;95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59" name="Google Shape;95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0" name="Google Shape;96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1" name="Google Shape;96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62" name="Google Shape;96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3" name="Google Shape;963;p22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964" name="Google Shape;96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5" name="Google Shape;96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66" name="Google Shape;96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67" name="Google Shape;96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8" name="Google Shape;96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9" name="Google Shape;96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72" name="Google Shape;97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5" name="Google Shape;975;p23"/>
          <p:cNvSpPr txBox="1"/>
          <p:nvPr>
            <p:ph idx="1" type="subTitle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6" name="Google Shape;976;p23"/>
          <p:cNvSpPr txBox="1"/>
          <p:nvPr>
            <p:ph idx="2" type="subTitle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7" name="Google Shape;977;p23"/>
          <p:cNvSpPr txBox="1"/>
          <p:nvPr>
            <p:ph idx="3" type="subTitle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78" name="Google Shape;978;p23"/>
          <p:cNvSpPr txBox="1"/>
          <p:nvPr>
            <p:ph idx="4" type="subTitle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979" name="Google Shape;979;p23"/>
          <p:cNvGrpSpPr/>
          <p:nvPr/>
        </p:nvGrpSpPr>
        <p:grpSpPr>
          <a:xfrm flipH="1" rot="-5400000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980" name="Google Shape;980;p2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1" name="Google Shape;981;p2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82" name="Google Shape;982;p2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83" name="Google Shape;983;p2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5" name="Google Shape;985;p2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86" name="Google Shape;986;p2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7" name="Google Shape;987;p2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9" name="Google Shape;989;p2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90" name="Google Shape;99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92" name="Google Shape;99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93" name="Google Shape;99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4" name="Google Shape;99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5" name="Google Shape;99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6" name="Google Shape;99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7" name="Google Shape;99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98" name="Google Shape;99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99" name="Google Shape;999;p2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00" name="Google Shape;100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01" name="Google Shape;100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002" name="Google Shape;100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03" name="Google Shape;100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4" name="Google Shape;100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5" name="Google Shape;100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6" name="Google Shape;100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7" name="Google Shape;100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008" name="Google Shape;100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09" name="Google Shape;1009;p2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10" name="Google Shape;101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11" name="Google Shape;101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012" name="Google Shape;101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13" name="Google Shape;101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4" name="Google Shape;101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5" name="Google Shape;101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6" name="Google Shape;101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7" name="Google Shape;101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018" name="Google Shape;101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19" name="Google Shape;1019;p2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20" name="Google Shape;1020;p2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2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22" name="Google Shape;1022;p2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23" name="Google Shape;1023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25" name="Google Shape;1025;p23"/>
          <p:cNvPicPr preferRelativeResize="0"/>
          <p:nvPr/>
        </p:nvPicPr>
        <p:blipFill rotWithShape="1">
          <a:blip r:embed="rId2">
            <a:alphaModFix/>
          </a:blip>
          <a:srcRect b="26177" l="16960" r="7121" t="24718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2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27" name="Google Shape;1027;p2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28" name="Google Shape;1028;p2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29" name="Google Shape;1029;p2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31" name="Google Shape;1031;p2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32" name="Google Shape;1032;p2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37" name="Google Shape;1037;p2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38" name="Google Shape;1038;p2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39" name="Google Shape;1039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1" name="Google Shape;1041;p2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42" name="Google Shape;1042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4" name="Google Shape;1044;p2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5" name="Google Shape;1045;p2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46" name="Google Shape;1046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47" name="Google Shape;1047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48" name="Google Shape;1048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8" name="Google Shape;1058;p24"/>
          <p:cNvSpPr txBox="1"/>
          <p:nvPr>
            <p:ph idx="1" type="subTitle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9" name="Google Shape;1059;p24"/>
          <p:cNvSpPr txBox="1"/>
          <p:nvPr>
            <p:ph idx="2" type="subTitle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0" name="Google Shape;1060;p24"/>
          <p:cNvSpPr txBox="1"/>
          <p:nvPr>
            <p:ph idx="3" type="subTitle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1" name="Google Shape;106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2" name="Google Shape;1062;p24"/>
          <p:cNvSpPr txBox="1"/>
          <p:nvPr>
            <p:ph idx="4" type="subTitle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3" name="Google Shape;1063;p24"/>
          <p:cNvSpPr txBox="1"/>
          <p:nvPr>
            <p:ph idx="5" type="subTitle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4" name="Google Shape;1064;p24"/>
          <p:cNvSpPr txBox="1"/>
          <p:nvPr>
            <p:ph idx="6" type="subTitle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flipH="1" rot="-2700000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/>
          <p:nvPr>
            <p:ph idx="1" type="subTitle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3" name="Google Shape;1113;p25"/>
          <p:cNvSpPr txBox="1"/>
          <p:nvPr>
            <p:ph idx="2" type="subTitle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4" name="Google Shape;1114;p25"/>
          <p:cNvSpPr txBox="1"/>
          <p:nvPr>
            <p:ph idx="3" type="subTitle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5" name="Google Shape;111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6" name="Google Shape;1116;p25"/>
          <p:cNvSpPr txBox="1"/>
          <p:nvPr>
            <p:ph idx="4" type="subTitle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7" name="Google Shape;1117;p25"/>
          <p:cNvSpPr txBox="1"/>
          <p:nvPr>
            <p:ph idx="5" type="subTitle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8" name="Google Shape;1118;p25"/>
          <p:cNvSpPr txBox="1"/>
          <p:nvPr>
            <p:ph idx="6" type="subTitle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9" name="Google Shape;1119;p25"/>
          <p:cNvSpPr/>
          <p:nvPr>
            <p:ph idx="7" type="pic"/>
          </p:nvPr>
        </p:nvSpPr>
        <p:spPr>
          <a:xfrm>
            <a:off x="72000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20" name="Google Shape;1120;p25"/>
          <p:cNvSpPr/>
          <p:nvPr>
            <p:ph idx="8" type="pic"/>
          </p:nvPr>
        </p:nvSpPr>
        <p:spPr>
          <a:xfrm>
            <a:off x="3584475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21" name="Google Shape;1121;p25"/>
          <p:cNvSpPr/>
          <p:nvPr>
            <p:ph idx="9" type="pic"/>
          </p:nvPr>
        </p:nvSpPr>
        <p:spPr>
          <a:xfrm>
            <a:off x="644895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6" name="Google Shape;1166;p26"/>
          <p:cNvSpPr txBox="1"/>
          <p:nvPr>
            <p:ph idx="1" type="subTitle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7" name="Google Shape;1167;p26"/>
          <p:cNvSpPr txBox="1"/>
          <p:nvPr>
            <p:ph idx="2" type="subTitle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8" name="Google Shape;1168;p26"/>
          <p:cNvSpPr txBox="1"/>
          <p:nvPr>
            <p:ph idx="3" type="subTitle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9" name="Google Shape;1169;p26"/>
          <p:cNvSpPr txBox="1"/>
          <p:nvPr>
            <p:ph idx="4" type="subTitle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0" name="Google Shape;1170;p26"/>
          <p:cNvSpPr txBox="1"/>
          <p:nvPr>
            <p:ph idx="5" type="subTitle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1" name="Google Shape;1171;p26"/>
          <p:cNvSpPr txBox="1"/>
          <p:nvPr>
            <p:ph idx="6" type="subTitle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2" name="Google Shape;1172;p26"/>
          <p:cNvSpPr txBox="1"/>
          <p:nvPr>
            <p:ph idx="7" type="subTitle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3" name="Google Shape;1173;p26"/>
          <p:cNvSpPr txBox="1"/>
          <p:nvPr>
            <p:ph idx="8" type="subTitle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flipH="1" rot="-8100000">
                  <a:off x="6536116" y="315063"/>
                  <a:ext cx="4006334" cy="4749375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flipH="1" rot="-8100000">
                  <a:off x="7076657" y="1499343"/>
                  <a:ext cx="2925242" cy="3057723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7" name="Google Shape;1217;p27"/>
          <p:cNvSpPr txBox="1"/>
          <p:nvPr>
            <p:ph idx="1" type="subTitle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8" name="Google Shape;1218;p27"/>
          <p:cNvSpPr txBox="1"/>
          <p:nvPr>
            <p:ph idx="2" type="subTitle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9" name="Google Shape;1219;p27"/>
          <p:cNvSpPr txBox="1"/>
          <p:nvPr>
            <p:ph idx="3" type="subTitle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0" name="Google Shape;1220;p27"/>
          <p:cNvSpPr txBox="1"/>
          <p:nvPr>
            <p:ph idx="4" type="subTitle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1" name="Google Shape;1221;p27"/>
          <p:cNvSpPr txBox="1"/>
          <p:nvPr>
            <p:ph idx="5" type="subTitle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2" name="Google Shape;1222;p27"/>
          <p:cNvSpPr txBox="1"/>
          <p:nvPr>
            <p:ph idx="6" type="subTitle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3" name="Google Shape;1223;p27"/>
          <p:cNvSpPr txBox="1"/>
          <p:nvPr>
            <p:ph idx="7" type="subTitle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4" name="Google Shape;1224;p27"/>
          <p:cNvSpPr txBox="1"/>
          <p:nvPr>
            <p:ph idx="8" type="subTitle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5" name="Google Shape;1225;p27"/>
          <p:cNvSpPr txBox="1"/>
          <p:nvPr>
            <p:ph idx="9" type="subTitle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6" name="Google Shape;1226;p27"/>
          <p:cNvSpPr txBox="1"/>
          <p:nvPr>
            <p:ph idx="13" type="subTitle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7" name="Google Shape;1227;p27"/>
          <p:cNvSpPr txBox="1"/>
          <p:nvPr>
            <p:ph idx="14" type="subTitle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8" name="Google Shape;1228;p27"/>
          <p:cNvSpPr txBox="1"/>
          <p:nvPr>
            <p:ph idx="15" type="subTitle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8"/>
          <p:cNvSpPr txBox="1"/>
          <p:nvPr>
            <p:ph hasCustomPrompt="1" type="title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7" name="Google Shape;1267;p28"/>
          <p:cNvSpPr txBox="1"/>
          <p:nvPr>
            <p:ph idx="1" type="subTitle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68" name="Google Shape;1268;p28"/>
          <p:cNvSpPr txBox="1"/>
          <p:nvPr>
            <p:ph hasCustomPrompt="1" idx="2" type="title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9" name="Google Shape;1269;p28"/>
          <p:cNvSpPr txBox="1"/>
          <p:nvPr>
            <p:ph idx="3" type="subTitle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0" name="Google Shape;1270;p28"/>
          <p:cNvSpPr txBox="1"/>
          <p:nvPr>
            <p:ph hasCustomPrompt="1" idx="4" type="title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1" name="Google Shape;1271;p28"/>
          <p:cNvSpPr txBox="1"/>
          <p:nvPr>
            <p:ph idx="5" type="subTitle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2" name="Google Shape;1272;p28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3" name="Google Shape;1273;p28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274" name="Google Shape;1274;p28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277" name="Google Shape;1277;p2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78" name="Google Shape;1278;p2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79" name="Google Shape;1279;p2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9"/>
          <p:cNvSpPr txBox="1"/>
          <p:nvPr>
            <p:ph idx="1" type="subTitle"/>
          </p:nvPr>
        </p:nvSpPr>
        <p:spPr>
          <a:xfrm>
            <a:off x="1157250" y="1609575"/>
            <a:ext cx="4448100" cy="1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2" name="Google Shape;1282;p29"/>
          <p:cNvSpPr txBox="1"/>
          <p:nvPr>
            <p:ph type="title"/>
          </p:nvPr>
        </p:nvSpPr>
        <p:spPr>
          <a:xfrm>
            <a:off x="1157302" y="494775"/>
            <a:ext cx="5126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83" name="Google Shape;1283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84" name="Google Shape;1284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85" name="Google Shape;1285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7" name="Google Shape;1287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88" name="Google Shape;1288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9" name="Google Shape;1289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90" name="Google Shape;1290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91" name="Google Shape;1291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2" name="Google Shape;1292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3" name="Google Shape;1293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4" name="Google Shape;1294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5" name="Google Shape;1295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296" name="Google Shape;1296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7" name="Google Shape;1297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298" name="Google Shape;1298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2" name="Google Shape;1302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03" name="Google Shape;130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4" name="Google Shape;130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05" name="Google Shape;130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6" name="Google Shape;130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7" name="Google Shape;130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8" name="Google Shape;130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9" name="Google Shape;130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0" name="Google Shape;131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11" name="Google Shape;131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2" name="Google Shape;1312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13" name="Google Shape;1313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4" name="Google Shape;1314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15" name="Google Shape;1315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6" name="Google Shape;1316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7" name="Google Shape;1317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8" name="Google Shape;1318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21" name="Google Shape;1321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22" name="Google Shape;1322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23" name="Google Shape;1323;p2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4" name="Google Shape;1324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25" name="Google Shape;1325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9" name="Google Shape;1329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30" name="Google Shape;1330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31" name="Google Shape;1331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2" name="Google Shape;1332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3" name="Google Shape;1333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34" name="Google Shape;1334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5" name="Google Shape;1335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6" name="Google Shape;1336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337" name="Google Shape;1337;p29"/>
          <p:cNvSpPr txBox="1"/>
          <p:nvPr/>
        </p:nvSpPr>
        <p:spPr>
          <a:xfrm>
            <a:off x="1157300" y="34769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icons, infographics &amp; images by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2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0" name="Google Shape;1340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1" name="Google Shape;1341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5" name="Google Shape;1345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6" name="Google Shape;1346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47" name="Google Shape;1347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8" name="Google Shape;1348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50" name="Google Shape;1350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1" name="Google Shape;1351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353" name="Google Shape;1353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5" name="Google Shape;1355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56" name="Google Shape;1356;p3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30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8" name="Google Shape;1358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59" name="Google Shape;1359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6" name="Google Shape;1366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7" name="Google Shape;1367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74" name="Google Shape;1374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5" name="Google Shape;1375;p30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4"/>
          <p:cNvSpPr txBox="1"/>
          <p:nvPr>
            <p:ph idx="1" type="body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79" name="Google Shape;1379;p3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1" name="Google Shape;1381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82" name="Google Shape;1382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3" name="Google Shape;1383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4" name="Google Shape;1384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385" name="Google Shape;1385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6" name="Google Shape;1386;p31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8" name="Google Shape;1388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89" name="Google Shape;1389;p3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1" name="Google Shape;1391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2" name="Google Shape;1392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3" name="Google Shape;1393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4" name="Google Shape;1394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00" name="Google Shape;1400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1" name="Google Shape;1401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2" name="Google Shape;1402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08" name="Google Shape;1408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9" name="Google Shape;140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0" name="Google Shape;141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416" name="Google Shape;1416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7" name="Google Shape;141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18" name="Google Shape;141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19" name="Google Shape;141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5"/>
          <p:cNvSpPr txBox="1"/>
          <p:nvPr>
            <p:ph idx="1" type="subTitle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" name="Google Shape;177;p5"/>
          <p:cNvSpPr txBox="1"/>
          <p:nvPr>
            <p:ph idx="2" type="subTitle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5"/>
          <p:cNvSpPr txBox="1"/>
          <p:nvPr>
            <p:ph idx="3" type="subTitle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79" name="Google Shape;179;p5"/>
          <p:cNvSpPr txBox="1"/>
          <p:nvPr>
            <p:ph idx="4" type="subTitle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>
              <a:alphaModFix/>
            </a:blip>
            <a:srcRect b="17663" l="0" r="0" t="17657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340" name="Google Shape;340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1" name="Google Shape;341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" name="Google Shape;342;p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5" name="Google Shape;345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" name="Google Shape;347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49" name="Google Shape;349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0" name="Google Shape;350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2" name="Google Shape;352;p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7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/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rect b="b" l="l" r="r" t="t"/>
                <a:pathLst>
                  <a:path extrusionOk="0" h="48146" w="14079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rect b="b" l="l" r="r" t="t"/>
                <a:pathLst>
                  <a:path extrusionOk="0" h="43180" w="1676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/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7" name="Google Shape;377;p9"/>
          <p:cNvSpPr txBox="1"/>
          <p:nvPr>
            <p:ph idx="1" type="subTitle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78" name="Google Shape;378;p9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10"/>
          <p:cNvSpPr txBox="1"/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ath.iisc.ac.in/sshinfo.html" TargetMode="External"/><Relationship Id="rId4" Type="http://schemas.openxmlformats.org/officeDocument/2006/relationships/hyperlink" Target="https://math.iisc.ac.in/sshinfo.html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2"/>
          <p:cNvSpPr txBox="1"/>
          <p:nvPr>
            <p:ph idx="1" type="subTitle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Indian </a:t>
            </a:r>
            <a:r>
              <a:rPr lang="en"/>
              <a:t>Institute</a:t>
            </a:r>
            <a:r>
              <a:rPr lang="en"/>
              <a:t> of Science, Banglore</a:t>
            </a:r>
            <a:endParaRPr/>
          </a:p>
        </p:txBody>
      </p:sp>
      <p:sp>
        <p:nvSpPr>
          <p:cNvPr id="1425" name="Google Shape;1425;p32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URBAN VISION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HACKATHON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426" name="Google Shape;1426;p32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27" name="Google Shape;1427;p32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28" name="Google Shape;1428;p32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29" name="Google Shape;1429;p32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32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1" name="Google Shape;1431;p32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2" name="Google Shape;1432;p32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33" name="Google Shape;1433;p32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34" name="Google Shape;1434;p32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5" name="Google Shape;1435;p32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36" name="Google Shape;1436;p32"/>
            <p:cNvSpPr/>
            <p:nvPr/>
          </p:nvSpPr>
          <p:spPr>
            <a:xfrm>
              <a:off x="6309526" y="8369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7" name="Google Shape;1437;p32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38" name="Google Shape;1438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0" name="Google Shape;1440;p32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1" name="Google Shape;1441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3" name="Google Shape;1443;p32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46" name="Google Shape;1446;p32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41"/>
          <p:cNvSpPr txBox="1"/>
          <p:nvPr>
            <p:ph idx="1" type="subTitle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41"/>
          <p:cNvSpPr txBox="1"/>
          <p:nvPr>
            <p:ph idx="4" type="subTitle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0" name="Google Shape;16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76" y="188601"/>
            <a:ext cx="8343626" cy="47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5" name="Google Shape;16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363" y="492600"/>
            <a:ext cx="7279274" cy="41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Detection</a:t>
            </a:r>
            <a:endParaRPr/>
          </a:p>
        </p:txBody>
      </p:sp>
      <p:sp>
        <p:nvSpPr>
          <p:cNvPr id="1611" name="Google Shape;1611;p43"/>
          <p:cNvSpPr txBox="1"/>
          <p:nvPr>
            <p:ph idx="1" type="subTitle"/>
          </p:nvPr>
        </p:nvSpPr>
        <p:spPr>
          <a:xfrm>
            <a:off x="713225" y="1203325"/>
            <a:ext cx="7455600" cy="20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is a computer vision task that does object </a:t>
            </a:r>
            <a:r>
              <a:rPr b="1" lang="en"/>
              <a:t>localization </a:t>
            </a:r>
            <a:r>
              <a:rPr lang="en"/>
              <a:t>and </a:t>
            </a:r>
            <a:r>
              <a:rPr b="1" lang="en"/>
              <a:t>classification</a:t>
            </a:r>
            <a:endParaRPr b="1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output of an object detection model for each detected object in an image includes: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 Label:</a:t>
            </a:r>
            <a:r>
              <a:rPr lang="en"/>
              <a:t> The category of the detected object (e.g., "hatchback", "van", "bus").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Confidence Score: </a:t>
            </a:r>
            <a:r>
              <a:rPr lang="en"/>
              <a:t>A probability score (ranging from 0 to 1) representing the model’s confidence in the predicted class.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Bounding Box Coordinates</a:t>
            </a:r>
            <a:r>
              <a:rPr lang="en"/>
              <a:t>: A set of four values that define the spatial location and size of the object in the image.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practice, object detection models output a set of such predictions per image, often followed by post-processing techniques like Non-Maximum Suppression (NMS) to remove duplicate detections. This allows the system to detect and localize multiple objects of different classes in a single image.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44"/>
          <p:cNvSpPr txBox="1"/>
          <p:nvPr>
            <p:ph type="title"/>
          </p:nvPr>
        </p:nvSpPr>
        <p:spPr>
          <a:xfrm>
            <a:off x="627000" y="445025"/>
            <a:ext cx="78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Vehicle Detection </a:t>
            </a:r>
            <a:endParaRPr/>
          </a:p>
        </p:txBody>
      </p:sp>
      <p:grpSp>
        <p:nvGrpSpPr>
          <p:cNvPr id="1617" name="Google Shape;1617;p44"/>
          <p:cNvGrpSpPr/>
          <p:nvPr/>
        </p:nvGrpSpPr>
        <p:grpSpPr>
          <a:xfrm>
            <a:off x="460405" y="1218546"/>
            <a:ext cx="3374626" cy="1050379"/>
            <a:chOff x="4411970" y="4340222"/>
            <a:chExt cx="779467" cy="242683"/>
          </a:xfrm>
        </p:grpSpPr>
        <p:sp>
          <p:nvSpPr>
            <p:cNvPr id="1618" name="Google Shape;1618;p44"/>
            <p:cNvSpPr/>
            <p:nvPr/>
          </p:nvSpPr>
          <p:spPr>
            <a:xfrm>
              <a:off x="4411970" y="4340222"/>
              <a:ext cx="121370" cy="121370"/>
            </a:xfrm>
            <a:custGeom>
              <a:rect b="b" l="l" r="r" t="t"/>
              <a:pathLst>
                <a:path extrusionOk="0" h="2688" w="2688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799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4"/>
            <p:cNvSpPr/>
            <p:nvPr/>
          </p:nvSpPr>
          <p:spPr>
            <a:xfrm>
              <a:off x="4457032" y="4385284"/>
              <a:ext cx="152661" cy="152615"/>
            </a:xfrm>
            <a:custGeom>
              <a:rect b="b" l="l" r="r" t="t"/>
              <a:pathLst>
                <a:path extrusionOk="0" h="3380" w="3381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4"/>
            <p:cNvSpPr/>
            <p:nvPr/>
          </p:nvSpPr>
          <p:spPr>
            <a:xfrm>
              <a:off x="4533392" y="4383749"/>
              <a:ext cx="658046" cy="199155"/>
            </a:xfrm>
            <a:custGeom>
              <a:rect b="b" l="l" r="r" t="t"/>
              <a:pathLst>
                <a:path extrusionOk="0" h="4997" w="16511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799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1" name="Google Shape;1621;p44"/>
          <p:cNvSpPr txBox="1"/>
          <p:nvPr/>
        </p:nvSpPr>
        <p:spPr>
          <a:xfrm>
            <a:off x="1416076" y="1524154"/>
            <a:ext cx="249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 Medium"/>
                <a:ea typeface="Poppins Medium"/>
                <a:cs typeface="Poppins Medium"/>
                <a:sym typeface="Poppins Medium"/>
              </a:rPr>
              <a:t>Detect and classify different types of vehicles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22" name="Google Shape;1622;p44"/>
          <p:cNvSpPr txBox="1"/>
          <p:nvPr/>
        </p:nvSpPr>
        <p:spPr>
          <a:xfrm>
            <a:off x="771779" y="1520527"/>
            <a:ext cx="46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623" name="Google Shape;1623;p44"/>
          <p:cNvGrpSpPr/>
          <p:nvPr/>
        </p:nvGrpSpPr>
        <p:grpSpPr>
          <a:xfrm>
            <a:off x="424580" y="2615571"/>
            <a:ext cx="3374626" cy="1050379"/>
            <a:chOff x="4411970" y="4340222"/>
            <a:chExt cx="779467" cy="242683"/>
          </a:xfrm>
        </p:grpSpPr>
        <p:sp>
          <p:nvSpPr>
            <p:cNvPr id="1624" name="Google Shape;1624;p44"/>
            <p:cNvSpPr/>
            <p:nvPr/>
          </p:nvSpPr>
          <p:spPr>
            <a:xfrm>
              <a:off x="4411970" y="4340222"/>
              <a:ext cx="121370" cy="121370"/>
            </a:xfrm>
            <a:custGeom>
              <a:rect b="b" l="l" r="r" t="t"/>
              <a:pathLst>
                <a:path extrusionOk="0" h="2688" w="2688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799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4"/>
            <p:cNvSpPr/>
            <p:nvPr/>
          </p:nvSpPr>
          <p:spPr>
            <a:xfrm>
              <a:off x="4457032" y="4385284"/>
              <a:ext cx="152661" cy="152615"/>
            </a:xfrm>
            <a:custGeom>
              <a:rect b="b" l="l" r="r" t="t"/>
              <a:pathLst>
                <a:path extrusionOk="0" h="3380" w="3381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4"/>
            <p:cNvSpPr/>
            <p:nvPr/>
          </p:nvSpPr>
          <p:spPr>
            <a:xfrm>
              <a:off x="4533392" y="4383749"/>
              <a:ext cx="658046" cy="199155"/>
            </a:xfrm>
            <a:custGeom>
              <a:rect b="b" l="l" r="r" t="t"/>
              <a:pathLst>
                <a:path extrusionOk="0" h="4997" w="16511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799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7" name="Google Shape;1627;p44"/>
          <p:cNvSpPr txBox="1"/>
          <p:nvPr/>
        </p:nvSpPr>
        <p:spPr>
          <a:xfrm>
            <a:off x="1380251" y="2921179"/>
            <a:ext cx="249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 Medium"/>
                <a:ea typeface="Poppins Medium"/>
                <a:cs typeface="Poppins Medium"/>
                <a:sym typeface="Poppins Medium"/>
              </a:rPr>
              <a:t>Analyze traffic flow patterns and Congestions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28" name="Google Shape;1628;p44"/>
          <p:cNvSpPr txBox="1"/>
          <p:nvPr/>
        </p:nvSpPr>
        <p:spPr>
          <a:xfrm>
            <a:off x="723154" y="2917552"/>
            <a:ext cx="46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629" name="Google Shape;1629;p44"/>
          <p:cNvGrpSpPr/>
          <p:nvPr/>
        </p:nvGrpSpPr>
        <p:grpSpPr>
          <a:xfrm>
            <a:off x="4580830" y="1291458"/>
            <a:ext cx="3374626" cy="1050379"/>
            <a:chOff x="4411970" y="4340222"/>
            <a:chExt cx="779467" cy="242683"/>
          </a:xfrm>
        </p:grpSpPr>
        <p:sp>
          <p:nvSpPr>
            <p:cNvPr id="1630" name="Google Shape;1630;p44"/>
            <p:cNvSpPr/>
            <p:nvPr/>
          </p:nvSpPr>
          <p:spPr>
            <a:xfrm>
              <a:off x="4411970" y="4340222"/>
              <a:ext cx="121370" cy="121370"/>
            </a:xfrm>
            <a:custGeom>
              <a:rect b="b" l="l" r="r" t="t"/>
              <a:pathLst>
                <a:path extrusionOk="0" h="2688" w="2688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799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4"/>
            <p:cNvSpPr/>
            <p:nvPr/>
          </p:nvSpPr>
          <p:spPr>
            <a:xfrm>
              <a:off x="4457032" y="4385284"/>
              <a:ext cx="152661" cy="152615"/>
            </a:xfrm>
            <a:custGeom>
              <a:rect b="b" l="l" r="r" t="t"/>
              <a:pathLst>
                <a:path extrusionOk="0" h="3380" w="3381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4"/>
            <p:cNvSpPr/>
            <p:nvPr/>
          </p:nvSpPr>
          <p:spPr>
            <a:xfrm>
              <a:off x="4533392" y="4383749"/>
              <a:ext cx="658046" cy="199155"/>
            </a:xfrm>
            <a:custGeom>
              <a:rect b="b" l="l" r="r" t="t"/>
              <a:pathLst>
                <a:path extrusionOk="0" h="4997" w="16511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799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3" name="Google Shape;1633;p44"/>
          <p:cNvSpPr txBox="1"/>
          <p:nvPr/>
        </p:nvSpPr>
        <p:spPr>
          <a:xfrm>
            <a:off x="5536501" y="1597067"/>
            <a:ext cx="249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 Medium"/>
                <a:ea typeface="Poppins Medium"/>
                <a:cs typeface="Poppins Medium"/>
                <a:sym typeface="Poppins Medium"/>
              </a:rPr>
              <a:t>Vehicle Re-Identification across multiple CCTVs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34" name="Google Shape;1634;p44"/>
          <p:cNvSpPr txBox="1"/>
          <p:nvPr/>
        </p:nvSpPr>
        <p:spPr>
          <a:xfrm>
            <a:off x="4892204" y="1593439"/>
            <a:ext cx="46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635" name="Google Shape;1635;p44"/>
          <p:cNvGrpSpPr/>
          <p:nvPr/>
        </p:nvGrpSpPr>
        <p:grpSpPr>
          <a:xfrm>
            <a:off x="4545005" y="2685221"/>
            <a:ext cx="3374626" cy="1050379"/>
            <a:chOff x="4411970" y="4340222"/>
            <a:chExt cx="779467" cy="242683"/>
          </a:xfrm>
        </p:grpSpPr>
        <p:sp>
          <p:nvSpPr>
            <p:cNvPr id="1636" name="Google Shape;1636;p44"/>
            <p:cNvSpPr/>
            <p:nvPr/>
          </p:nvSpPr>
          <p:spPr>
            <a:xfrm>
              <a:off x="4411970" y="4340222"/>
              <a:ext cx="121370" cy="121370"/>
            </a:xfrm>
            <a:custGeom>
              <a:rect b="b" l="l" r="r" t="t"/>
              <a:pathLst>
                <a:path extrusionOk="0" h="2688" w="2688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799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4"/>
            <p:cNvSpPr/>
            <p:nvPr/>
          </p:nvSpPr>
          <p:spPr>
            <a:xfrm>
              <a:off x="4457032" y="4385284"/>
              <a:ext cx="152661" cy="152615"/>
            </a:xfrm>
            <a:custGeom>
              <a:rect b="b" l="l" r="r" t="t"/>
              <a:pathLst>
                <a:path extrusionOk="0" h="3380" w="3381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4"/>
            <p:cNvSpPr/>
            <p:nvPr/>
          </p:nvSpPr>
          <p:spPr>
            <a:xfrm>
              <a:off x="4533392" y="4383749"/>
              <a:ext cx="658046" cy="199155"/>
            </a:xfrm>
            <a:custGeom>
              <a:rect b="b" l="l" r="r" t="t"/>
              <a:pathLst>
                <a:path extrusionOk="0" h="4997" w="16511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799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9" name="Google Shape;1639;p44"/>
          <p:cNvSpPr txBox="1"/>
          <p:nvPr/>
        </p:nvSpPr>
        <p:spPr>
          <a:xfrm>
            <a:off x="5500676" y="2914629"/>
            <a:ext cx="24906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 Medium"/>
                <a:ea typeface="Poppins Medium"/>
                <a:cs typeface="Poppins Medium"/>
                <a:sym typeface="Poppins Medium"/>
              </a:rPr>
              <a:t>Detect anomalies such as collisions using object movement patterns.</a:t>
            </a:r>
            <a:br>
              <a:rPr lang="en" sz="1300">
                <a:latin typeface="Poppins Medium"/>
                <a:ea typeface="Poppins Medium"/>
                <a:cs typeface="Poppins Medium"/>
                <a:sym typeface="Poppins Medium"/>
              </a:rPr>
            </a:b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40" name="Google Shape;1640;p44"/>
          <p:cNvSpPr txBox="1"/>
          <p:nvPr/>
        </p:nvSpPr>
        <p:spPr>
          <a:xfrm>
            <a:off x="4856379" y="3008664"/>
            <a:ext cx="46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Google Shape;16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475" y="397325"/>
            <a:ext cx="7347852" cy="41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Google Shape;16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350" y="537737"/>
            <a:ext cx="7232024" cy="4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of a BBOX</a:t>
            </a:r>
            <a:endParaRPr/>
          </a:p>
        </p:txBody>
      </p:sp>
      <p:sp>
        <p:nvSpPr>
          <p:cNvPr id="1656" name="Google Shape;1656;p47"/>
          <p:cNvSpPr txBox="1"/>
          <p:nvPr>
            <p:ph idx="1" type="subTitle"/>
          </p:nvPr>
        </p:nvSpPr>
        <p:spPr>
          <a:xfrm>
            <a:off x="1170425" y="1508125"/>
            <a:ext cx="5578500" cy="20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Output: xmin, ymin, xmax, ymax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(xmin, ymin): top-left corner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(xmax, ymax): bottom-right corner</a:t>
            </a:r>
            <a:endParaRPr sz="1300"/>
          </a:p>
        </p:txBody>
      </p:sp>
      <p:sp>
        <p:nvSpPr>
          <p:cNvPr id="1657" name="Google Shape;1657;p47"/>
          <p:cNvSpPr txBox="1"/>
          <p:nvPr>
            <p:ph idx="2" type="subTitle"/>
          </p:nvPr>
        </p:nvSpPr>
        <p:spPr>
          <a:xfrm>
            <a:off x="1170425" y="3138046"/>
            <a:ext cx="55785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Output: x, y, width, height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(x, y): top-left corner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width = xmax - xmin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height = ymax - ymin</a:t>
            </a:r>
            <a:endParaRPr sz="1300"/>
          </a:p>
        </p:txBody>
      </p:sp>
      <p:sp>
        <p:nvSpPr>
          <p:cNvPr id="1658" name="Google Shape;1658;p47"/>
          <p:cNvSpPr txBox="1"/>
          <p:nvPr>
            <p:ph idx="3" type="subTitle"/>
          </p:nvPr>
        </p:nvSpPr>
        <p:spPr>
          <a:xfrm>
            <a:off x="713225" y="122220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r>
              <a:rPr lang="en"/>
              <a:t> Pascal VOC format</a:t>
            </a:r>
            <a:endParaRPr/>
          </a:p>
        </p:txBody>
      </p:sp>
      <p:sp>
        <p:nvSpPr>
          <p:cNvPr id="1659" name="Google Shape;1659;p47"/>
          <p:cNvSpPr txBox="1"/>
          <p:nvPr>
            <p:ph idx="4" type="subTitle"/>
          </p:nvPr>
        </p:nvSpPr>
        <p:spPr>
          <a:xfrm>
            <a:off x="713225" y="288815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r>
              <a:rPr lang="en"/>
              <a:t> COCO format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</a:t>
            </a:r>
            <a:endParaRPr/>
          </a:p>
        </p:txBody>
      </p:sp>
      <p:sp>
        <p:nvSpPr>
          <p:cNvPr id="1665" name="Google Shape;1665;p48"/>
          <p:cNvSpPr txBox="1"/>
          <p:nvPr>
            <p:ph idx="1" type="subTitle"/>
          </p:nvPr>
        </p:nvSpPr>
        <p:spPr>
          <a:xfrm>
            <a:off x="713225" y="1584325"/>
            <a:ext cx="7481100" cy="21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IoU is a fundamental metric used to evaluate the accuracy of object localization in object detection tasks. It measures the overlap between the predicted bounding box and the ground truth bounding box.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IoU= Area of Union / Area of Overlap</a:t>
            </a:r>
            <a:endParaRPr b="1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​Area of Overlap: The region where the predicted and ground truth boxes intersect.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 of Union: The total area covered by both boxes combined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IoU values range from 0 to 1: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IoU = 1: Boxes completely overlap)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IoU = 0: No overlap at all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48"/>
          <p:cNvSpPr txBox="1"/>
          <p:nvPr>
            <p:ph idx="3" type="subTitle"/>
          </p:nvPr>
        </p:nvSpPr>
        <p:spPr>
          <a:xfrm>
            <a:off x="713225" y="122220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Intersection over Union (IoU)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</a:t>
            </a:r>
            <a:endParaRPr/>
          </a:p>
        </p:txBody>
      </p:sp>
      <p:sp>
        <p:nvSpPr>
          <p:cNvPr id="1672" name="Google Shape;1672;p49"/>
          <p:cNvSpPr txBox="1"/>
          <p:nvPr>
            <p:ph idx="1" type="subTitle"/>
          </p:nvPr>
        </p:nvSpPr>
        <p:spPr>
          <a:xfrm>
            <a:off x="713225" y="1584325"/>
            <a:ext cx="7481100" cy="21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 </a:t>
            </a:r>
            <a:r>
              <a:rPr lang="en"/>
              <a:t>is computed as the area under the precision-recall curve for a given class, capturing the trade-off between precision and recall across different confidence thresholds.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r is recall. In practice, AP is approximated using discrete points on the curve.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mAP </a:t>
            </a:r>
            <a:r>
              <a:rPr lang="en"/>
              <a:t>is the mean of APs across all N classes, providing a single performance score for the model. It ranges from 0 to 1. Where 1 means a perfect detection.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49"/>
          <p:cNvSpPr txBox="1"/>
          <p:nvPr>
            <p:ph idx="3" type="subTitle"/>
          </p:nvPr>
        </p:nvSpPr>
        <p:spPr>
          <a:xfrm>
            <a:off x="713225" y="1222200"/>
            <a:ext cx="78756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Average Precision (AP) &amp; mean Average Precision (mAP)</a:t>
            </a:r>
            <a:endParaRPr sz="1900"/>
          </a:p>
        </p:txBody>
      </p:sp>
      <p:pic>
        <p:nvPicPr>
          <p:cNvPr id="1674" name="Google Shape;16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598" y="2362873"/>
            <a:ext cx="1548250" cy="4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0825" y="4144825"/>
            <a:ext cx="1159813" cy="4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1: </a:t>
            </a:r>
            <a:r>
              <a:rPr lang="en"/>
              <a:t>UI and Processing</a:t>
            </a:r>
            <a:endParaRPr/>
          </a:p>
        </p:txBody>
      </p:sp>
      <p:sp>
        <p:nvSpPr>
          <p:cNvPr id="1681" name="Google Shape;1681;p50"/>
          <p:cNvSpPr txBox="1"/>
          <p:nvPr/>
        </p:nvSpPr>
        <p:spPr>
          <a:xfrm>
            <a:off x="720000" y="1418425"/>
            <a:ext cx="7704000" cy="29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User Interface:</a:t>
            </a:r>
            <a:endParaRPr b="1"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Designed for quick and intuitive annotation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Showed baseline (pre-annotated) bounding boxes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Processing:</a:t>
            </a:r>
            <a:endParaRPr b="1"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 subset of the data that we have collected from the hackathon will be used by you guys for training, as well as us for future use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 have collected a lot of direct and indirect metrics from a lot of participants using our hackathon online platform, which will be shown in the upcoming slides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682" name="Google Shape;1682;p50"/>
          <p:cNvGrpSpPr/>
          <p:nvPr/>
        </p:nvGrpSpPr>
        <p:grpSpPr>
          <a:xfrm>
            <a:off x="792375" y="4344026"/>
            <a:ext cx="5132617" cy="134100"/>
            <a:chOff x="741975" y="2893476"/>
            <a:chExt cx="5132617" cy="134100"/>
          </a:xfrm>
        </p:grpSpPr>
        <p:sp>
          <p:nvSpPr>
            <p:cNvPr id="1683" name="Google Shape;1683;p50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84" name="Google Shape;1684;p50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85" name="Google Shape;1685;p50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Overview of the Hackathon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52" name="Google Shape;1452;p33"/>
          <p:cNvSpPr/>
          <p:nvPr/>
        </p:nvSpPr>
        <p:spPr>
          <a:xfrm>
            <a:off x="499500" y="1363550"/>
            <a:ext cx="3798000" cy="3555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3" name="Google Shape;1453;p33"/>
          <p:cNvSpPr txBox="1"/>
          <p:nvPr>
            <p:ph idx="1" type="subTitle"/>
          </p:nvPr>
        </p:nvSpPr>
        <p:spPr>
          <a:xfrm>
            <a:off x="625600" y="1758775"/>
            <a:ext cx="3519600" cy="27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phase of this hackathon has resulted in the creation of one of the </a:t>
            </a:r>
            <a:r>
              <a:rPr b="1" lang="en"/>
              <a:t>largest </a:t>
            </a:r>
            <a:r>
              <a:rPr lang="en"/>
              <a:t>and most diverse </a:t>
            </a:r>
            <a:r>
              <a:rPr b="1" lang="en"/>
              <a:t>vehicle detection datasets (from top-down CCTV view)</a:t>
            </a:r>
            <a:r>
              <a:rPr lang="en"/>
              <a:t> for Indian urban environments, for Bengaluru—one of the world’s most congested cities.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dataset, comprising approximately 50,000+  high quality annotated images, is a significant leap forward towards making work for AI.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33"/>
          <p:cNvSpPr/>
          <p:nvPr/>
        </p:nvSpPr>
        <p:spPr>
          <a:xfrm>
            <a:off x="219650" y="1156700"/>
            <a:ext cx="1859400" cy="486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5" name="Google Shape;1455;p33"/>
          <p:cNvSpPr txBox="1"/>
          <p:nvPr>
            <p:ph idx="5" type="title"/>
          </p:nvPr>
        </p:nvSpPr>
        <p:spPr>
          <a:xfrm>
            <a:off x="491300" y="1156700"/>
            <a:ext cx="15876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Phase 01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Interface</a:t>
            </a:r>
            <a:endParaRPr/>
          </a:p>
        </p:txBody>
      </p:sp>
      <p:grpSp>
        <p:nvGrpSpPr>
          <p:cNvPr id="1691" name="Google Shape;1691;p51"/>
          <p:cNvGrpSpPr/>
          <p:nvPr/>
        </p:nvGrpSpPr>
        <p:grpSpPr>
          <a:xfrm>
            <a:off x="4239975" y="4386551"/>
            <a:ext cx="5132617" cy="134100"/>
            <a:chOff x="741975" y="2893476"/>
            <a:chExt cx="5132617" cy="134100"/>
          </a:xfrm>
        </p:grpSpPr>
        <p:sp>
          <p:nvSpPr>
            <p:cNvPr id="1692" name="Google Shape;1692;p51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93" name="Google Shape;1693;p51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94" name="Google Shape;1694;p51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95" name="Google Shape;1695;p51" title="Screenshot from 2025-06-21 08-22-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13" y="1200425"/>
            <a:ext cx="6191575" cy="38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Participants Did</a:t>
            </a:r>
            <a:endParaRPr/>
          </a:p>
        </p:txBody>
      </p:sp>
      <p:sp>
        <p:nvSpPr>
          <p:cNvPr id="1701" name="Google Shape;1701;p52"/>
          <p:cNvSpPr txBox="1"/>
          <p:nvPr/>
        </p:nvSpPr>
        <p:spPr>
          <a:xfrm>
            <a:off x="720000" y="1270525"/>
            <a:ext cx="7704000" cy="29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Task:</a:t>
            </a:r>
            <a:endParaRPr b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Review and correct baseline annotations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Add missing annotations and remove incorrect ones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Label objects (car, bike, pedestrian, etc.) accurately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image was annotated by multiple users, but within limit (max 7 users per image)</a:t>
            </a:r>
            <a:endParaRPr b="1" sz="2000"/>
          </a:p>
        </p:txBody>
      </p:sp>
      <p:grpSp>
        <p:nvGrpSpPr>
          <p:cNvPr id="1702" name="Google Shape;1702;p52"/>
          <p:cNvGrpSpPr/>
          <p:nvPr/>
        </p:nvGrpSpPr>
        <p:grpSpPr>
          <a:xfrm>
            <a:off x="792375" y="4344026"/>
            <a:ext cx="5132617" cy="134100"/>
            <a:chOff x="741975" y="2893476"/>
            <a:chExt cx="5132617" cy="134100"/>
          </a:xfrm>
        </p:grpSpPr>
        <p:sp>
          <p:nvSpPr>
            <p:cNvPr id="1703" name="Google Shape;1703;p52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04" name="Google Shape;1704;p52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05" name="Google Shape;1705;p52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Zone Progression</a:t>
            </a:r>
            <a:endParaRPr/>
          </a:p>
        </p:txBody>
      </p:sp>
      <p:sp>
        <p:nvSpPr>
          <p:cNvPr id="1711" name="Google Shape;1711;p53"/>
          <p:cNvSpPr txBox="1"/>
          <p:nvPr>
            <p:ph idx="1" type="subTitle"/>
          </p:nvPr>
        </p:nvSpPr>
        <p:spPr>
          <a:xfrm>
            <a:off x="426400" y="1235250"/>
            <a:ext cx="5969700" cy="26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Participating teams were divided into 4 different zones based on levels completed and annotation accuracies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user was assigned images from a specific zone to avoid overlap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Participants in lower zones (zone 1 and zone 2) were presented with more difficult images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2" name="Google Shape;17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600" y="1211575"/>
            <a:ext cx="2443099" cy="2720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Scheduling</a:t>
            </a:r>
            <a:endParaRPr/>
          </a:p>
        </p:txBody>
      </p:sp>
      <p:sp>
        <p:nvSpPr>
          <p:cNvPr id="1718" name="Google Shape;1718;p54"/>
          <p:cNvSpPr txBox="1"/>
          <p:nvPr>
            <p:ph idx="1" type="subTitle"/>
          </p:nvPr>
        </p:nvSpPr>
        <p:spPr>
          <a:xfrm>
            <a:off x="1548725" y="1235250"/>
            <a:ext cx="5969700" cy="26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are scheduled smartly such that the highest amount of images can be annotated and evenly distributed to participants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difficulty is based on user zone, participants in Zone 1 and 2 are served more difficult images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724" name="Google Shape;1724;p55"/>
          <p:cNvSpPr txBox="1"/>
          <p:nvPr>
            <p:ph idx="1" type="subTitle"/>
          </p:nvPr>
        </p:nvSpPr>
        <p:spPr>
          <a:xfrm>
            <a:off x="243675" y="1235250"/>
            <a:ext cx="5969700" cy="26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submission, image annotations were sent to the server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was preprocessed and stored in the central database</a:t>
            </a:r>
            <a:b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Metadata such as annotation time, corrections, and scores also recorded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5" name="Google Shape;17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6675" y="1122637"/>
            <a:ext cx="2230025" cy="28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Ranking Metrics</a:t>
            </a:r>
            <a:endParaRPr/>
          </a:p>
        </p:txBody>
      </p:sp>
      <p:sp>
        <p:nvSpPr>
          <p:cNvPr id="1731" name="Google Shape;1731;p56"/>
          <p:cNvSpPr txBox="1"/>
          <p:nvPr>
            <p:ph idx="1" type="subTitle"/>
          </p:nvPr>
        </p:nvSpPr>
        <p:spPr>
          <a:xfrm>
            <a:off x="1452750" y="1096050"/>
            <a:ext cx="7892700" cy="26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AX Score: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Measures agreement with verified ground truth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bounding box precision and class accuracy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FX Score: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Measures annotation effort per image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confirmed bounding boxes vs. baseline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Score: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Measures consistent quality and quantity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Computed from combined AX and FX scores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Zone: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Participants in lower zones ranked higher due to greater difficulty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Reflects effort across levels and sustained accuracy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6" name="Google Shape;1736;p57" title="Screenshot from 2025-06-21 08-25-5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75" y="352500"/>
            <a:ext cx="769664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Overview</a:t>
            </a:r>
            <a:endParaRPr/>
          </a:p>
        </p:txBody>
      </p:sp>
      <p:sp>
        <p:nvSpPr>
          <p:cNvPr id="1742" name="Google Shape;1742;p58"/>
          <p:cNvSpPr txBox="1"/>
          <p:nvPr>
            <p:ph idx="1" type="subTitle"/>
          </p:nvPr>
        </p:nvSpPr>
        <p:spPr>
          <a:xfrm>
            <a:off x="898100" y="2081700"/>
            <a:ext cx="6520200" cy="21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first land on the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Dashboard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after logging in.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sidebar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 new button labeled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"Phase-2"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available.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clicked, it redirects users to the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Leaderboard section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Phase-2.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button initiates access to advanced evaluation and submission stages.</a:t>
            </a:r>
            <a:endParaRPr/>
          </a:p>
        </p:txBody>
      </p:sp>
      <p:sp>
        <p:nvSpPr>
          <p:cNvPr id="1743" name="Google Shape;1743;p58"/>
          <p:cNvSpPr txBox="1"/>
          <p:nvPr>
            <p:ph idx="3" type="subTitle"/>
          </p:nvPr>
        </p:nvSpPr>
        <p:spPr>
          <a:xfrm>
            <a:off x="713225" y="1679400"/>
            <a:ext cx="65682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Dashboard Entry &amp; Phase-2 Access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</a:t>
            </a:r>
            <a:r>
              <a:rPr lang="en"/>
              <a:t>board</a:t>
            </a:r>
            <a:r>
              <a:rPr lang="en"/>
              <a:t> Overview</a:t>
            </a:r>
            <a:endParaRPr/>
          </a:p>
        </p:txBody>
      </p:sp>
      <p:sp>
        <p:nvSpPr>
          <p:cNvPr id="1749" name="Google Shape;1749;p59"/>
          <p:cNvSpPr txBox="1"/>
          <p:nvPr>
            <p:ph idx="1" type="subTitle"/>
          </p:nvPr>
        </p:nvSpPr>
        <p:spPr>
          <a:xfrm>
            <a:off x="969125" y="1662925"/>
            <a:ext cx="6924900" cy="28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Phase-2 leaderboard area contains three tabs:</a:t>
            </a:r>
            <a:endParaRPr/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Leaderboard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Shows model performance based on submission scores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 Leaderboard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Reflects validation-based metrics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Bench Mark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Benchmark metrics for performance comparison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the bottom of the page, a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Submission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button is provided.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Clicking this opens the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Submission Page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59"/>
          <p:cNvSpPr txBox="1"/>
          <p:nvPr>
            <p:ph idx="3" type="subTitle"/>
          </p:nvPr>
        </p:nvSpPr>
        <p:spPr>
          <a:xfrm>
            <a:off x="720000" y="1260625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Phase-2 Leaderboard Pages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60"/>
          <p:cNvSpPr txBox="1"/>
          <p:nvPr>
            <p:ph type="title"/>
          </p:nvPr>
        </p:nvSpPr>
        <p:spPr>
          <a:xfrm>
            <a:off x="720000" y="412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 Page</a:t>
            </a:r>
            <a:endParaRPr/>
          </a:p>
        </p:txBody>
      </p:sp>
      <p:sp>
        <p:nvSpPr>
          <p:cNvPr id="1756" name="Google Shape;1756;p60"/>
          <p:cNvSpPr txBox="1"/>
          <p:nvPr>
            <p:ph idx="1" type="subTitle"/>
          </p:nvPr>
        </p:nvSpPr>
        <p:spPr>
          <a:xfrm>
            <a:off x="1077050" y="1831225"/>
            <a:ext cx="6330600" cy="24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land on the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Rules Page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before submitting.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submission types are available: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Submission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submit text data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 Submission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upload a JSON file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users must agree to hackathon rules before submission is accepted.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Ensures all entries are legitimate and meet the competition criteria.</a:t>
            </a:r>
            <a:endParaRPr/>
          </a:p>
        </p:txBody>
      </p:sp>
      <p:sp>
        <p:nvSpPr>
          <p:cNvPr id="1757" name="Google Shape;1757;p60"/>
          <p:cNvSpPr txBox="1"/>
          <p:nvPr>
            <p:ph idx="3" type="subTitle"/>
          </p:nvPr>
        </p:nvSpPr>
        <p:spPr>
          <a:xfrm>
            <a:off x="783475" y="1305475"/>
            <a:ext cx="5351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Making a Submission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Overview of the Hackathon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61" name="Google Shape;1461;p34"/>
          <p:cNvSpPr/>
          <p:nvPr/>
        </p:nvSpPr>
        <p:spPr>
          <a:xfrm>
            <a:off x="499500" y="1363550"/>
            <a:ext cx="3798000" cy="3555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2" name="Google Shape;1462;p34"/>
          <p:cNvSpPr txBox="1"/>
          <p:nvPr>
            <p:ph idx="1" type="subTitle"/>
          </p:nvPr>
        </p:nvSpPr>
        <p:spPr>
          <a:xfrm>
            <a:off x="625600" y="1758775"/>
            <a:ext cx="3519600" cy="27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phase of this hackathon has resulted in the creation of one of the </a:t>
            </a:r>
            <a:r>
              <a:rPr b="1" lang="en"/>
              <a:t>largest </a:t>
            </a:r>
            <a:r>
              <a:rPr lang="en"/>
              <a:t>and most diverse </a:t>
            </a:r>
            <a:r>
              <a:rPr b="1" lang="en"/>
              <a:t>vehicle detection datasets (from top-down CCTV view)</a:t>
            </a:r>
            <a:r>
              <a:rPr lang="en"/>
              <a:t> for Indian urban environments, for Bengaluru—one of the world’s most congested cities.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dataset, comprising approximately 50,000+  high quality annotated images, is a significant leap forward towards making work for AI.</a:t>
            </a:r>
            <a:endParaRPr/>
          </a:p>
        </p:txBody>
      </p:sp>
      <p:sp>
        <p:nvSpPr>
          <p:cNvPr id="1463" name="Google Shape;1463;p34"/>
          <p:cNvSpPr/>
          <p:nvPr/>
        </p:nvSpPr>
        <p:spPr>
          <a:xfrm>
            <a:off x="219650" y="1156700"/>
            <a:ext cx="1859400" cy="486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4" name="Google Shape;1464;p34"/>
          <p:cNvSpPr txBox="1"/>
          <p:nvPr>
            <p:ph idx="5" type="title"/>
          </p:nvPr>
        </p:nvSpPr>
        <p:spPr>
          <a:xfrm>
            <a:off x="491300" y="1156700"/>
            <a:ext cx="15876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Phase 01</a:t>
            </a:r>
            <a:endParaRPr/>
          </a:p>
        </p:txBody>
      </p:sp>
      <p:sp>
        <p:nvSpPr>
          <p:cNvPr id="1465" name="Google Shape;1465;p34"/>
          <p:cNvSpPr/>
          <p:nvPr/>
        </p:nvSpPr>
        <p:spPr>
          <a:xfrm>
            <a:off x="4990725" y="1363550"/>
            <a:ext cx="3798000" cy="3555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6" name="Google Shape;1466;p34"/>
          <p:cNvSpPr txBox="1"/>
          <p:nvPr>
            <p:ph idx="1" type="subTitle"/>
          </p:nvPr>
        </p:nvSpPr>
        <p:spPr>
          <a:xfrm>
            <a:off x="5116825" y="1758775"/>
            <a:ext cx="3519600" cy="27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Participants need to filter the provided week-1 dataset.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Participants will use the provided dataset to train their AI models.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object detection models in any of these three Model categories: </a:t>
            </a: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Small, Medium, and Large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 the team is satisfied with the quality, they will submit a docker 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file. 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 be evaluating their models against larger set of ground truth images (held-out test set) and results on the leaderboard will be posted in an automated way.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467" name="Google Shape;1467;p34"/>
          <p:cNvSpPr/>
          <p:nvPr/>
        </p:nvSpPr>
        <p:spPr>
          <a:xfrm>
            <a:off x="4715450" y="1156700"/>
            <a:ext cx="1859400" cy="486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8" name="Google Shape;1468;p34"/>
          <p:cNvSpPr txBox="1"/>
          <p:nvPr>
            <p:ph idx="5" type="title"/>
          </p:nvPr>
        </p:nvSpPr>
        <p:spPr>
          <a:xfrm>
            <a:off x="4890575" y="1156700"/>
            <a:ext cx="14244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Phase 02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61"/>
          <p:cNvSpPr txBox="1"/>
          <p:nvPr>
            <p:ph type="title"/>
          </p:nvPr>
        </p:nvSpPr>
        <p:spPr>
          <a:xfrm>
            <a:off x="720000" y="564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 History</a:t>
            </a:r>
            <a:endParaRPr/>
          </a:p>
        </p:txBody>
      </p:sp>
      <p:sp>
        <p:nvSpPr>
          <p:cNvPr id="1763" name="Google Shape;1763;p61"/>
          <p:cNvSpPr txBox="1"/>
          <p:nvPr>
            <p:ph idx="1" type="subTitle"/>
          </p:nvPr>
        </p:nvSpPr>
        <p:spPr>
          <a:xfrm>
            <a:off x="713225" y="1646350"/>
            <a:ext cx="6487800" cy="28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submitting, users can click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"Submission History"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Shows: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 of all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Submissions</a:t>
            </a:r>
            <a:b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 of all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 Submissions</a:t>
            </a:r>
            <a:b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Displays:  Id, Status, Message, Executed At, Submitted At Timestamp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Helps teams monitor past attempts and track performance improvements.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61"/>
          <p:cNvSpPr txBox="1"/>
          <p:nvPr>
            <p:ph idx="3" type="subTitle"/>
          </p:nvPr>
        </p:nvSpPr>
        <p:spPr>
          <a:xfrm>
            <a:off x="713225" y="1381575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 Submission History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770" name="Google Shape;1770;p62"/>
          <p:cNvSpPr txBox="1"/>
          <p:nvPr>
            <p:ph idx="1" type="subTitle"/>
          </p:nvPr>
        </p:nvSpPr>
        <p:spPr>
          <a:xfrm>
            <a:off x="841175" y="1748225"/>
            <a:ext cx="7327500" cy="19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Dashboard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Users access Phase-2 via the sidebar button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Leaderboards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Navigate between Final, Validation, and Benchmark pages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Submission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Choose between Final (text) or Validation (JSON) submissions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Rules Page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Accept terms before proceeding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Submission History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Track past performance and improvements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62"/>
          <p:cNvSpPr txBox="1"/>
          <p:nvPr>
            <p:ph idx="3" type="subTitle"/>
          </p:nvPr>
        </p:nvSpPr>
        <p:spPr>
          <a:xfrm>
            <a:off x="720000" y="125795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Phase-2 Workflow – Summary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3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2 - Working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64"/>
          <p:cNvSpPr txBox="1"/>
          <p:nvPr>
            <p:ph type="title"/>
          </p:nvPr>
        </p:nvSpPr>
        <p:spPr>
          <a:xfrm>
            <a:off x="720000" y="31623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the GPU Clusters</a:t>
            </a:r>
            <a:endParaRPr/>
          </a:p>
        </p:txBody>
      </p:sp>
      <p:sp>
        <p:nvSpPr>
          <p:cNvPr id="1782" name="Google Shape;1782;p64"/>
          <p:cNvSpPr txBox="1"/>
          <p:nvPr>
            <p:ph idx="1" type="subTitle"/>
          </p:nvPr>
        </p:nvSpPr>
        <p:spPr>
          <a:xfrm>
            <a:off x="713225" y="1219245"/>
            <a:ext cx="5578500" cy="15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access internal compute resources,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VPN access is mandatory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Visit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math.iisc.ac.in/sshinfo.html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detailed VPN setup instructions.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Supported via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OpenVPN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Cisco AnyConnect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your temporary team credentials to log in.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 VPN is active before proceeding to SSH.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64"/>
          <p:cNvSpPr txBox="1"/>
          <p:nvPr>
            <p:ph idx="3" type="subTitle"/>
          </p:nvPr>
        </p:nvSpPr>
        <p:spPr>
          <a:xfrm>
            <a:off x="713225" y="109490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via University VPN</a:t>
            </a:r>
            <a:endParaRPr/>
          </a:p>
        </p:txBody>
      </p:sp>
      <p:sp>
        <p:nvSpPr>
          <p:cNvPr id="1784" name="Google Shape;1784;p64"/>
          <p:cNvSpPr txBox="1"/>
          <p:nvPr>
            <p:ph idx="1" type="subTitle"/>
          </p:nvPr>
        </p:nvSpPr>
        <p:spPr>
          <a:xfrm>
            <a:off x="713225" y="2925866"/>
            <a:ext cx="72420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SSH (Secure Shell) is used to remotely access the terminal of the GPU nodes.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SSH command: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ssh username@hostname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Tips: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tmux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prevent session loss during training.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run jobs directly on the login node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— use SLURM to schedule jobs (explained in next slide).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64"/>
          <p:cNvSpPr txBox="1"/>
          <p:nvPr>
            <p:ph idx="3" type="subTitle"/>
          </p:nvPr>
        </p:nvSpPr>
        <p:spPr>
          <a:xfrm>
            <a:off x="713225" y="2777366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 into the Cluster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65"/>
          <p:cNvSpPr txBox="1"/>
          <p:nvPr>
            <p:ph idx="1" type="subTitle"/>
          </p:nvPr>
        </p:nvSpPr>
        <p:spPr>
          <a:xfrm>
            <a:off x="604475" y="1679650"/>
            <a:ext cx="55785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team has read-access to the shared dataset.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Command to copy dataset to your account: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 -r /share/datasets/vehicle-detection ~/my-dataset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791" name="Google Shape;1791;p65"/>
          <p:cNvSpPr txBox="1"/>
          <p:nvPr>
            <p:ph idx="3" type="subTitle"/>
          </p:nvPr>
        </p:nvSpPr>
        <p:spPr>
          <a:xfrm>
            <a:off x="531775" y="1505200"/>
            <a:ext cx="81366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 1: Copy From Shared Directory (once you're on the cluster)</a:t>
            </a:r>
            <a:endParaRPr/>
          </a:p>
        </p:txBody>
      </p:sp>
      <p:sp>
        <p:nvSpPr>
          <p:cNvPr id="1792" name="Google Shape;1792;p65"/>
          <p:cNvSpPr txBox="1"/>
          <p:nvPr>
            <p:ph idx="1" type="subTitle"/>
          </p:nvPr>
        </p:nvSpPr>
        <p:spPr>
          <a:xfrm>
            <a:off x="604475" y="3334661"/>
            <a:ext cx="68145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prefer working on your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machine or online notebooks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download the dataset using: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Drive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Microsoft OneDrive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contain the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same dataset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on the cluster.</a:t>
            </a:r>
            <a:endParaRPr/>
          </a:p>
        </p:txBody>
      </p:sp>
      <p:sp>
        <p:nvSpPr>
          <p:cNvPr id="1793" name="Google Shape;1793;p65"/>
          <p:cNvSpPr txBox="1"/>
          <p:nvPr>
            <p:ph idx="3" type="subTitle"/>
          </p:nvPr>
        </p:nvSpPr>
        <p:spPr>
          <a:xfrm>
            <a:off x="604475" y="3061150"/>
            <a:ext cx="8014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 2: Download from Online Links</a:t>
            </a:r>
            <a:endParaRPr/>
          </a:p>
        </p:txBody>
      </p:sp>
      <p:sp>
        <p:nvSpPr>
          <p:cNvPr id="1794" name="Google Shape;1794;p65"/>
          <p:cNvSpPr txBox="1"/>
          <p:nvPr>
            <p:ph type="title"/>
          </p:nvPr>
        </p:nvSpPr>
        <p:spPr>
          <a:xfrm>
            <a:off x="720000" y="31623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the Dataset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66"/>
          <p:cNvSpPr txBox="1"/>
          <p:nvPr>
            <p:ph idx="1" type="subTitle"/>
          </p:nvPr>
        </p:nvSpPr>
        <p:spPr>
          <a:xfrm>
            <a:off x="713225" y="1548000"/>
            <a:ext cx="55785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team has a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private Git repo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under our organization.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Git to sync code between team members.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 look for: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&amp; inference scripts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quality and structure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Version control &amp; commit history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require you to provide a git commit hash when submitting your valset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Recommended Workflow: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clone https://github.com/our-org/team01-vehicle-detection.git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pull    # to fetch latest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push    # to upload your changes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66"/>
          <p:cNvSpPr txBox="1"/>
          <p:nvPr>
            <p:ph idx="3" type="subTitle"/>
          </p:nvPr>
        </p:nvSpPr>
        <p:spPr>
          <a:xfrm>
            <a:off x="599850" y="1273257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Collaboration (Team of 4)</a:t>
            </a:r>
            <a:endParaRPr/>
          </a:p>
        </p:txBody>
      </p:sp>
      <p:sp>
        <p:nvSpPr>
          <p:cNvPr id="1801" name="Google Shape;1801;p66"/>
          <p:cNvSpPr txBox="1"/>
          <p:nvPr>
            <p:ph type="title"/>
          </p:nvPr>
        </p:nvSpPr>
        <p:spPr>
          <a:xfrm>
            <a:off x="720000" y="367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Syncing Your Codebase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67"/>
          <p:cNvSpPr txBox="1"/>
          <p:nvPr>
            <p:ph idx="1" type="subTitle"/>
          </p:nvPr>
        </p:nvSpPr>
        <p:spPr>
          <a:xfrm>
            <a:off x="713225" y="844250"/>
            <a:ext cx="5578500" cy="29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scp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copy files (e.g., trained weights, data snippets, env files) between local and cluster.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from local to cluster: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scp -r ./myfolder username@compute-node:~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 from cluster to local: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scp -r username@compute-node:~/outputs ./outputs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3810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sure you’re connected to the VPN!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67"/>
          <p:cNvSpPr txBox="1"/>
          <p:nvPr>
            <p:ph idx="3" type="subTitle"/>
          </p:nvPr>
        </p:nvSpPr>
        <p:spPr>
          <a:xfrm>
            <a:off x="713225" y="545475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Using the Cluster (Transfer to/from local)</a:t>
            </a:r>
            <a:endParaRPr/>
          </a:p>
        </p:txBody>
      </p:sp>
      <p:sp>
        <p:nvSpPr>
          <p:cNvPr id="1808" name="Google Shape;1808;p67"/>
          <p:cNvSpPr txBox="1"/>
          <p:nvPr>
            <p:ph idx="1" type="subTitle"/>
          </p:nvPr>
        </p:nvSpPr>
        <p:spPr>
          <a:xfrm>
            <a:off x="713225" y="3548800"/>
            <a:ext cx="5578500" cy="11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codebase clean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— modular functions, proper file structure.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 regularly — don’t keep everything local!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Avoid large binary files (like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.pt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models) in Git — use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scp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those.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Notebooks (Colab, Kaggle)</a:t>
            </a:r>
            <a:endParaRPr/>
          </a:p>
        </p:txBody>
      </p:sp>
      <p:sp>
        <p:nvSpPr>
          <p:cNvPr id="1814" name="Google Shape;1814;p68"/>
          <p:cNvSpPr txBox="1"/>
          <p:nvPr>
            <p:ph idx="1" type="subTitle"/>
          </p:nvPr>
        </p:nvSpPr>
        <p:spPr>
          <a:xfrm>
            <a:off x="713225" y="1665075"/>
            <a:ext cx="7915500" cy="3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 jumping to cluster compute,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begin your development in a flexible, beginner-friendly environment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Easier for debugging and experimenting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job scheduling or SSH hassle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Pre-installed packages, GPU available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 for: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exploration &amp; cleaning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Preprocessing &amp; augmentations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Prototyping training pipelines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lightweight models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Colab: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Free GPU (T4/P100)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Kaggle Notebooks: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30h GPU quota/week (Tesla T4)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68"/>
          <p:cNvSpPr txBox="1"/>
          <p:nvPr>
            <p:ph idx="3" type="subTitle"/>
          </p:nvPr>
        </p:nvSpPr>
        <p:spPr>
          <a:xfrm>
            <a:off x="713225" y="130295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Start Here?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Notebooks (Colab, Kaggle)</a:t>
            </a:r>
            <a:endParaRPr/>
          </a:p>
        </p:txBody>
      </p:sp>
      <p:sp>
        <p:nvSpPr>
          <p:cNvPr id="1821" name="Google Shape;1821;p69"/>
          <p:cNvSpPr txBox="1"/>
          <p:nvPr>
            <p:ph idx="1" type="subTitle"/>
          </p:nvPr>
        </p:nvSpPr>
        <p:spPr>
          <a:xfrm>
            <a:off x="713225" y="1704675"/>
            <a:ext cx="5578500" cy="25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Clone your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repo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notebook: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!git clone &lt;https://github.com/our-org/team01-vehicle-detection.git&gt;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 on preprocessing / smaller model training.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confident,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move pipeline to the cluster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using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scp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⚠️ Avoid wasting SLURM hours on early trial-and-error stages.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69"/>
          <p:cNvSpPr txBox="1"/>
          <p:nvPr>
            <p:ph idx="3" type="subTitle"/>
          </p:nvPr>
        </p:nvSpPr>
        <p:spPr>
          <a:xfrm>
            <a:off x="713225" y="134255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Workflow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70"/>
          <p:cNvSpPr txBox="1"/>
          <p:nvPr>
            <p:ph type="title"/>
          </p:nvPr>
        </p:nvSpPr>
        <p:spPr>
          <a:xfrm>
            <a:off x="720000" y="445025"/>
            <a:ext cx="829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Your Python 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70"/>
          <p:cNvSpPr txBox="1"/>
          <p:nvPr>
            <p:ph idx="1" type="subTitle"/>
          </p:nvPr>
        </p:nvSpPr>
        <p:spPr>
          <a:xfrm>
            <a:off x="713225" y="1367852"/>
            <a:ext cx="5578500" cy="20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come with Python environments pre-installed.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manage dependencies cleanly and avoid version conflicts, we recommend using: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Miniconda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Lightweight Python environment manager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Ideal for isolated project setups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Easy to use even for beginners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70"/>
          <p:cNvSpPr txBox="1"/>
          <p:nvPr>
            <p:ph idx="3" type="subTitle"/>
          </p:nvPr>
        </p:nvSpPr>
        <p:spPr>
          <a:xfrm>
            <a:off x="713225" y="1203873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You Need This</a:t>
            </a:r>
            <a:endParaRPr/>
          </a:p>
        </p:txBody>
      </p:sp>
      <p:sp>
        <p:nvSpPr>
          <p:cNvPr id="1830" name="Google Shape;1830;p70"/>
          <p:cNvSpPr txBox="1"/>
          <p:nvPr>
            <p:ph idx="1" type="subTitle"/>
          </p:nvPr>
        </p:nvSpPr>
        <p:spPr>
          <a:xfrm>
            <a:off x="713225" y="3235005"/>
            <a:ext cx="80247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Conda environments are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persistent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even after logout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Avoid installing system-wide Python packages — always use your environment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p70"/>
          <p:cNvSpPr txBox="1"/>
          <p:nvPr>
            <p:ph idx="3" type="subTitle"/>
          </p:nvPr>
        </p:nvSpPr>
        <p:spPr>
          <a:xfrm>
            <a:off x="713225" y="3397950"/>
            <a:ext cx="6964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 Tips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35"/>
          <p:cNvSpPr txBox="1"/>
          <p:nvPr>
            <p:ph type="title"/>
          </p:nvPr>
        </p:nvSpPr>
        <p:spPr>
          <a:xfrm>
            <a:off x="1996300" y="1093525"/>
            <a:ext cx="22587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630+</a:t>
            </a:r>
            <a:endParaRPr/>
          </a:p>
        </p:txBody>
      </p:sp>
      <p:sp>
        <p:nvSpPr>
          <p:cNvPr id="1474" name="Google Shape;1474;p35"/>
          <p:cNvSpPr txBox="1"/>
          <p:nvPr>
            <p:ph idx="1" type="subTitle"/>
          </p:nvPr>
        </p:nvSpPr>
        <p:spPr>
          <a:xfrm>
            <a:off x="1996300" y="1710845"/>
            <a:ext cx="22587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Teams</a:t>
            </a:r>
            <a:endParaRPr/>
          </a:p>
        </p:txBody>
      </p:sp>
      <p:sp>
        <p:nvSpPr>
          <p:cNvPr id="1475" name="Google Shape;1475;p35"/>
          <p:cNvSpPr txBox="1"/>
          <p:nvPr>
            <p:ph idx="2" type="title"/>
          </p:nvPr>
        </p:nvSpPr>
        <p:spPr>
          <a:xfrm>
            <a:off x="1996300" y="2455770"/>
            <a:ext cx="22587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1500+</a:t>
            </a:r>
            <a:endParaRPr/>
          </a:p>
        </p:txBody>
      </p:sp>
      <p:sp>
        <p:nvSpPr>
          <p:cNvPr id="1476" name="Google Shape;1476;p35"/>
          <p:cNvSpPr txBox="1"/>
          <p:nvPr>
            <p:ph idx="3" type="subTitle"/>
          </p:nvPr>
        </p:nvSpPr>
        <p:spPr>
          <a:xfrm>
            <a:off x="1996300" y="3074080"/>
            <a:ext cx="22587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Students</a:t>
            </a:r>
            <a:endParaRPr/>
          </a:p>
        </p:txBody>
      </p:sp>
      <p:grpSp>
        <p:nvGrpSpPr>
          <p:cNvPr id="1477" name="Google Shape;1477;p35"/>
          <p:cNvGrpSpPr/>
          <p:nvPr/>
        </p:nvGrpSpPr>
        <p:grpSpPr>
          <a:xfrm>
            <a:off x="7143188" y="-2762276"/>
            <a:ext cx="4028179" cy="6346320"/>
            <a:chOff x="6914588" y="-2762276"/>
            <a:chExt cx="4028179" cy="6346320"/>
          </a:xfrm>
        </p:grpSpPr>
        <p:sp>
          <p:nvSpPr>
            <p:cNvPr id="1478" name="Google Shape;1478;p35"/>
            <p:cNvSpPr/>
            <p:nvPr/>
          </p:nvSpPr>
          <p:spPr>
            <a:xfrm>
              <a:off x="6914588" y="-276227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7191305" y="-124437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7867013" y="750687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5"/>
            <p:cNvSpPr/>
            <p:nvPr/>
          </p:nvSpPr>
          <p:spPr>
            <a:xfrm>
              <a:off x="7789451" y="-2619788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2" name="Google Shape;1482;p35"/>
          <p:cNvGrpSpPr/>
          <p:nvPr/>
        </p:nvGrpSpPr>
        <p:grpSpPr>
          <a:xfrm rot="-5400000">
            <a:off x="8884618" y="480749"/>
            <a:ext cx="88142" cy="1137387"/>
            <a:chOff x="3054755" y="4367024"/>
            <a:chExt cx="88142" cy="1137387"/>
          </a:xfrm>
        </p:grpSpPr>
        <p:sp>
          <p:nvSpPr>
            <p:cNvPr id="1483" name="Google Shape;1483;p35"/>
            <p:cNvSpPr/>
            <p:nvPr/>
          </p:nvSpPr>
          <p:spPr>
            <a:xfrm>
              <a:off x="3054755" y="4367024"/>
              <a:ext cx="12551" cy="1137387"/>
            </a:xfrm>
            <a:custGeom>
              <a:rect b="b" l="l" r="r" t="t"/>
              <a:pathLst>
                <a:path extrusionOk="0" h="27731" w="306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5"/>
            <p:cNvSpPr/>
            <p:nvPr/>
          </p:nvSpPr>
          <p:spPr>
            <a:xfrm>
              <a:off x="3130388" y="4367024"/>
              <a:ext cx="12510" cy="1137387"/>
            </a:xfrm>
            <a:custGeom>
              <a:rect b="b" l="l" r="r" t="t"/>
              <a:pathLst>
                <a:path extrusionOk="0" h="27731" w="305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5" name="Google Shape;1485;p35"/>
          <p:cNvGrpSpPr/>
          <p:nvPr/>
        </p:nvGrpSpPr>
        <p:grpSpPr>
          <a:xfrm>
            <a:off x="-1402325" y="1246899"/>
            <a:ext cx="2992224" cy="3549051"/>
            <a:chOff x="-1325700" y="1246899"/>
            <a:chExt cx="2992224" cy="3549051"/>
          </a:xfrm>
        </p:grpSpPr>
        <p:pic>
          <p:nvPicPr>
            <p:cNvPr id="1486" name="Google Shape;1486;p35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 rot="-5400000">
              <a:off x="-1604113" y="1525312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5"/>
            <p:cNvGrpSpPr/>
            <p:nvPr/>
          </p:nvGrpSpPr>
          <p:grpSpPr>
            <a:xfrm>
              <a:off x="-369917" y="2704683"/>
              <a:ext cx="906953" cy="1517787"/>
              <a:chOff x="79748" y="2808602"/>
              <a:chExt cx="906953" cy="1517787"/>
            </a:xfrm>
          </p:grpSpPr>
          <p:sp>
            <p:nvSpPr>
              <p:cNvPr id="1488" name="Google Shape;1488;p35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5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35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92" name="Google Shape;1492;p35"/>
          <p:cNvGrpSpPr/>
          <p:nvPr/>
        </p:nvGrpSpPr>
        <p:grpSpPr>
          <a:xfrm rot="10800000">
            <a:off x="-181052" y="1778576"/>
            <a:ext cx="1421047" cy="2833357"/>
            <a:chOff x="334358" y="2186737"/>
            <a:chExt cx="1421047" cy="2833357"/>
          </a:xfrm>
        </p:grpSpPr>
        <p:sp>
          <p:nvSpPr>
            <p:cNvPr id="1493" name="Google Shape;1493;p35"/>
            <p:cNvSpPr/>
            <p:nvPr/>
          </p:nvSpPr>
          <p:spPr>
            <a:xfrm rot="10800000">
              <a:off x="334358" y="2186737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4" name="Google Shape;1494;p35"/>
            <p:cNvGrpSpPr/>
            <p:nvPr/>
          </p:nvGrpSpPr>
          <p:grpSpPr>
            <a:xfrm rot="5400000">
              <a:off x="1046250" y="3181856"/>
              <a:ext cx="161977" cy="161940"/>
              <a:chOff x="1101075" y="2142375"/>
              <a:chExt cx="439200" cy="439100"/>
            </a:xfrm>
          </p:grpSpPr>
          <p:sp>
            <p:nvSpPr>
              <p:cNvPr id="1495" name="Google Shape;1495;p3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7" name="Google Shape;1497;p35"/>
            <p:cNvGrpSpPr/>
            <p:nvPr/>
          </p:nvGrpSpPr>
          <p:grpSpPr>
            <a:xfrm rot="-5400000">
              <a:off x="628029" y="4564272"/>
              <a:ext cx="161977" cy="161940"/>
              <a:chOff x="1101075" y="2142375"/>
              <a:chExt cx="439200" cy="439100"/>
            </a:xfrm>
          </p:grpSpPr>
          <p:sp>
            <p:nvSpPr>
              <p:cNvPr id="1498" name="Google Shape;1498;p3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00" name="Google Shape;1500;p35"/>
          <p:cNvSpPr txBox="1"/>
          <p:nvPr/>
        </p:nvSpPr>
        <p:spPr>
          <a:xfrm>
            <a:off x="0" y="228600"/>
            <a:ext cx="858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Team Stats</a:t>
            </a:r>
            <a:endParaRPr b="1" sz="32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01" name="Google Shape;1501;p35"/>
          <p:cNvSpPr txBox="1"/>
          <p:nvPr>
            <p:ph type="title"/>
          </p:nvPr>
        </p:nvSpPr>
        <p:spPr>
          <a:xfrm>
            <a:off x="4889000" y="1093525"/>
            <a:ext cx="22587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120</a:t>
            </a:r>
            <a:endParaRPr/>
          </a:p>
        </p:txBody>
      </p:sp>
      <p:sp>
        <p:nvSpPr>
          <p:cNvPr id="1502" name="Google Shape;1502;p35"/>
          <p:cNvSpPr txBox="1"/>
          <p:nvPr>
            <p:ph idx="1" type="subTitle"/>
          </p:nvPr>
        </p:nvSpPr>
        <p:spPr>
          <a:xfrm>
            <a:off x="4889000" y="1710845"/>
            <a:ext cx="22587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Cities</a:t>
            </a:r>
            <a:endParaRPr/>
          </a:p>
        </p:txBody>
      </p:sp>
      <p:sp>
        <p:nvSpPr>
          <p:cNvPr id="1503" name="Google Shape;1503;p35"/>
          <p:cNvSpPr txBox="1"/>
          <p:nvPr>
            <p:ph idx="2" type="title"/>
          </p:nvPr>
        </p:nvSpPr>
        <p:spPr>
          <a:xfrm>
            <a:off x="4889000" y="2455770"/>
            <a:ext cx="22587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504" name="Google Shape;1504;p35"/>
          <p:cNvSpPr txBox="1"/>
          <p:nvPr>
            <p:ph idx="3" type="subTitle"/>
          </p:nvPr>
        </p:nvSpPr>
        <p:spPr>
          <a:xfrm>
            <a:off x="4889000" y="3074080"/>
            <a:ext cx="22587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71"/>
          <p:cNvSpPr txBox="1"/>
          <p:nvPr>
            <p:ph type="title"/>
          </p:nvPr>
        </p:nvSpPr>
        <p:spPr>
          <a:xfrm>
            <a:off x="720000" y="445025"/>
            <a:ext cx="829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Jobs on the Cluster (SLURM)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71"/>
          <p:cNvSpPr txBox="1"/>
          <p:nvPr>
            <p:ph idx="1" type="subTitle"/>
          </p:nvPr>
        </p:nvSpPr>
        <p:spPr>
          <a:xfrm>
            <a:off x="713225" y="1338138"/>
            <a:ext cx="557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GPU cluster uses SLURM to manage access to limited compute resources.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71"/>
          <p:cNvSpPr txBox="1"/>
          <p:nvPr>
            <p:ph idx="3" type="subTitle"/>
          </p:nvPr>
        </p:nvSpPr>
        <p:spPr>
          <a:xfrm>
            <a:off x="713225" y="117415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SLURM = Job Scheduler</a:t>
            </a:r>
            <a:endParaRPr/>
          </a:p>
        </p:txBody>
      </p:sp>
      <p:sp>
        <p:nvSpPr>
          <p:cNvPr id="1839" name="Google Shape;1839;p71"/>
          <p:cNvSpPr txBox="1"/>
          <p:nvPr>
            <p:ph idx="1" type="subTitle"/>
          </p:nvPr>
        </p:nvSpPr>
        <p:spPr>
          <a:xfrm>
            <a:off x="713225" y="2124595"/>
            <a:ext cx="7677900" cy="25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job at a time per team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— No parallel jobs allowed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teams sharing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 NVIDIA A6000 GPUs (48GB VRAM each)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team gets (once they move from being queued to execution):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CPU cores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48GB RAM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GPU card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runtime per job: 4 hours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Jobs auto-requeued if incomplete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checkpointing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save progress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Storage limit: 200GB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Datasets take ~30–40GB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Avoid large log files or unnecessary model dumps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71"/>
          <p:cNvSpPr txBox="1"/>
          <p:nvPr>
            <p:ph idx="3" type="subTitle"/>
          </p:nvPr>
        </p:nvSpPr>
        <p:spPr>
          <a:xfrm>
            <a:off x="713225" y="195070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&amp; Scheduling Rules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72"/>
          <p:cNvSpPr txBox="1"/>
          <p:nvPr>
            <p:ph type="title"/>
          </p:nvPr>
        </p:nvSpPr>
        <p:spPr>
          <a:xfrm>
            <a:off x="720000" y="445025"/>
            <a:ext cx="829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Jobs on the Cluster (SLURM)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72"/>
          <p:cNvSpPr txBox="1"/>
          <p:nvPr>
            <p:ph idx="1" type="subTitle"/>
          </p:nvPr>
        </p:nvSpPr>
        <p:spPr>
          <a:xfrm>
            <a:off x="713225" y="1516475"/>
            <a:ext cx="78660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#!/bin/bash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#SBATCH --job-name=vehicle_train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#SBATCH --gres=gpu:1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#SBATCH --cpus-per-task=6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#SBATCH --mem=48G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#SBATCH --time=04:00:00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#SBATCH --output=logs/%x-%j.out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~/miniconda3/bin/activate vehicle-env python train.py --config config.yaml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72"/>
          <p:cNvSpPr txBox="1"/>
          <p:nvPr>
            <p:ph idx="3" type="subTitle"/>
          </p:nvPr>
        </p:nvSpPr>
        <p:spPr>
          <a:xfrm>
            <a:off x="713225" y="1352475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SLURM Job Script: run_job.sh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73"/>
          <p:cNvSpPr txBox="1"/>
          <p:nvPr>
            <p:ph type="title"/>
          </p:nvPr>
        </p:nvSpPr>
        <p:spPr>
          <a:xfrm>
            <a:off x="720000" y="445025"/>
            <a:ext cx="829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Jobs on the Cluster (SLURM)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73"/>
          <p:cNvSpPr txBox="1"/>
          <p:nvPr>
            <p:ph idx="1" type="subTitle"/>
          </p:nvPr>
        </p:nvSpPr>
        <p:spPr>
          <a:xfrm>
            <a:off x="713225" y="1516475"/>
            <a:ext cx="7866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sbatch run_job.sh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73"/>
          <p:cNvSpPr txBox="1"/>
          <p:nvPr>
            <p:ph idx="3" type="subTitle"/>
          </p:nvPr>
        </p:nvSpPr>
        <p:spPr>
          <a:xfrm>
            <a:off x="713225" y="1352475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the job:</a:t>
            </a:r>
            <a:endParaRPr/>
          </a:p>
        </p:txBody>
      </p:sp>
      <p:sp>
        <p:nvSpPr>
          <p:cNvPr id="1855" name="Google Shape;1855;p73"/>
          <p:cNvSpPr txBox="1"/>
          <p:nvPr>
            <p:ph idx="1" type="subTitle"/>
          </p:nvPr>
        </p:nvSpPr>
        <p:spPr>
          <a:xfrm>
            <a:off x="713225" y="2289209"/>
            <a:ext cx="7866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squeue -u your_username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73"/>
          <p:cNvSpPr txBox="1"/>
          <p:nvPr>
            <p:ph idx="3" type="subTitle"/>
          </p:nvPr>
        </p:nvSpPr>
        <p:spPr>
          <a:xfrm>
            <a:off x="713225" y="2125209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job status:</a:t>
            </a:r>
            <a:endParaRPr/>
          </a:p>
        </p:txBody>
      </p:sp>
      <p:sp>
        <p:nvSpPr>
          <p:cNvPr id="1857" name="Google Shape;1857;p73"/>
          <p:cNvSpPr txBox="1"/>
          <p:nvPr>
            <p:ph idx="1" type="subTitle"/>
          </p:nvPr>
        </p:nvSpPr>
        <p:spPr>
          <a:xfrm>
            <a:off x="713225" y="3101552"/>
            <a:ext cx="7866000" cy="14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logs/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folder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store SLURM output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checkpoints every 30 mins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scripts with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epochs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Colab/Kaggle before full runs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Clean up unused models or temp files regularly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Compress logs or old results if hitting storage limit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73"/>
          <p:cNvSpPr txBox="1"/>
          <p:nvPr>
            <p:ph idx="3" type="subTitle"/>
          </p:nvPr>
        </p:nvSpPr>
        <p:spPr>
          <a:xfrm>
            <a:off x="713225" y="2937552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74"/>
          <p:cNvSpPr txBox="1"/>
          <p:nvPr>
            <p:ph type="title"/>
          </p:nvPr>
        </p:nvSpPr>
        <p:spPr>
          <a:xfrm>
            <a:off x="720000" y="445025"/>
            <a:ext cx="829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Checkpointing?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74"/>
          <p:cNvSpPr txBox="1"/>
          <p:nvPr>
            <p:ph idx="1" type="subTitle"/>
          </p:nvPr>
        </p:nvSpPr>
        <p:spPr>
          <a:xfrm>
            <a:off x="713225" y="1516475"/>
            <a:ext cx="769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Checkpointing = Saving your model’s progress during training.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SLURM jobs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auto-terminate after 4 hours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will be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requeued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(i.e. will re-run the job)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Without checkpoints, you’ll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lose all training progress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74"/>
          <p:cNvSpPr txBox="1"/>
          <p:nvPr>
            <p:ph idx="3" type="subTitle"/>
          </p:nvPr>
        </p:nvSpPr>
        <p:spPr>
          <a:xfrm>
            <a:off x="713225" y="1352475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 Matters</a:t>
            </a:r>
            <a:endParaRPr/>
          </a:p>
        </p:txBody>
      </p:sp>
      <p:sp>
        <p:nvSpPr>
          <p:cNvPr id="1866" name="Google Shape;1866;p74"/>
          <p:cNvSpPr txBox="1"/>
          <p:nvPr>
            <p:ph idx="1" type="subTitle"/>
          </p:nvPr>
        </p:nvSpPr>
        <p:spPr>
          <a:xfrm>
            <a:off x="713225" y="3032250"/>
            <a:ext cx="7033800" cy="1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Save model weights periodically: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torch.save(model.state_dict(), "checkpoint_epoch10.pt")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restart, resume training: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model.load_state_dict(torch.load("checkpoint_epoch10.pt"))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training frameworks (PyTorch, TensorFlow, Keras) support it natively.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74"/>
          <p:cNvSpPr txBox="1"/>
          <p:nvPr>
            <p:ph idx="3" type="subTitle"/>
          </p:nvPr>
        </p:nvSpPr>
        <p:spPr>
          <a:xfrm>
            <a:off x="713225" y="2868225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75"/>
          <p:cNvSpPr txBox="1"/>
          <p:nvPr>
            <p:ph type="title"/>
          </p:nvPr>
        </p:nvSpPr>
        <p:spPr>
          <a:xfrm>
            <a:off x="720000" y="445025"/>
            <a:ext cx="829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Submissions</a:t>
            </a:r>
            <a:endParaRPr/>
          </a:p>
        </p:txBody>
      </p:sp>
      <p:sp>
        <p:nvSpPr>
          <p:cNvPr id="1873" name="Google Shape;1873;p75"/>
          <p:cNvSpPr txBox="1"/>
          <p:nvPr>
            <p:ph idx="1" type="subTitle"/>
          </p:nvPr>
        </p:nvSpPr>
        <p:spPr>
          <a:xfrm>
            <a:off x="713225" y="1367873"/>
            <a:ext cx="769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same environment across all teams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Guarantees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reproducibility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same code, same output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Allows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automated, isolated evaluation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 scale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model will be tested inside your Docker image, on our test set, without manual intervention.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4" name="Google Shape;1874;p75"/>
          <p:cNvSpPr txBox="1"/>
          <p:nvPr>
            <p:ph idx="1" type="subTitle"/>
          </p:nvPr>
        </p:nvSpPr>
        <p:spPr>
          <a:xfrm>
            <a:off x="713225" y="2883648"/>
            <a:ext cx="7033800" cy="1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You’ll submit: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docker_username/image_name:tag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Docker image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must be public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Docker Hub.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must: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Accept these CLI arguments:  --input_dir /path/to/testset --output_dir /path/to/results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 predictions to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output_dir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Exit cleanly (no crashes, no unhandled exceptions)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p75"/>
          <p:cNvSpPr txBox="1"/>
          <p:nvPr>
            <p:ph idx="3" type="subTitle"/>
          </p:nvPr>
        </p:nvSpPr>
        <p:spPr>
          <a:xfrm>
            <a:off x="713225" y="1203873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Docker?</a:t>
            </a:r>
            <a:endParaRPr/>
          </a:p>
        </p:txBody>
      </p:sp>
      <p:sp>
        <p:nvSpPr>
          <p:cNvPr id="1876" name="Google Shape;1876;p75"/>
          <p:cNvSpPr txBox="1"/>
          <p:nvPr>
            <p:ph idx="3" type="subTitle"/>
          </p:nvPr>
        </p:nvSpPr>
        <p:spPr>
          <a:xfrm>
            <a:off x="713225" y="2719623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 Requirements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76"/>
          <p:cNvSpPr txBox="1"/>
          <p:nvPr>
            <p:ph type="title"/>
          </p:nvPr>
        </p:nvSpPr>
        <p:spPr>
          <a:xfrm>
            <a:off x="720000" y="445025"/>
            <a:ext cx="829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Submissions</a:t>
            </a:r>
            <a:endParaRPr/>
          </a:p>
        </p:txBody>
      </p:sp>
      <p:sp>
        <p:nvSpPr>
          <p:cNvPr id="1882" name="Google Shape;1882;p76"/>
          <p:cNvSpPr txBox="1"/>
          <p:nvPr>
            <p:ph idx="1" type="subTitle"/>
          </p:nvPr>
        </p:nvSpPr>
        <p:spPr>
          <a:xfrm>
            <a:off x="713225" y="1516475"/>
            <a:ext cx="769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size must be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 50 GB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training datasets or unnecessary files inside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interactive scripts (e.g.,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input()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calls, notebooks)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what's needed for inference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76"/>
          <p:cNvSpPr txBox="1"/>
          <p:nvPr>
            <p:ph idx="1" type="subTitle"/>
          </p:nvPr>
        </p:nvSpPr>
        <p:spPr>
          <a:xfrm>
            <a:off x="713225" y="3032250"/>
            <a:ext cx="7033800" cy="1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We’ll do something like: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run  -v /testdata:/input_dir  -v /results:/output_dir  docker_username/image_name:tag --input_dir /input_dir --output_dir /output_dir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your container crashes →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Submission is invalid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p76"/>
          <p:cNvSpPr txBox="1"/>
          <p:nvPr>
            <p:ph idx="3" type="subTitle"/>
          </p:nvPr>
        </p:nvSpPr>
        <p:spPr>
          <a:xfrm>
            <a:off x="713225" y="1352475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Constraints</a:t>
            </a:r>
            <a:endParaRPr/>
          </a:p>
        </p:txBody>
      </p:sp>
      <p:sp>
        <p:nvSpPr>
          <p:cNvPr id="1885" name="Google Shape;1885;p76"/>
          <p:cNvSpPr txBox="1"/>
          <p:nvPr>
            <p:ph idx="3" type="subTitle"/>
          </p:nvPr>
        </p:nvSpPr>
        <p:spPr>
          <a:xfrm>
            <a:off x="713225" y="2868225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We'll Run It: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25" y="152400"/>
            <a:ext cx="465775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36"/>
          <p:cNvSpPr txBox="1"/>
          <p:nvPr>
            <p:ph type="title"/>
          </p:nvPr>
        </p:nvSpPr>
        <p:spPr>
          <a:xfrm>
            <a:off x="7273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Hackathon</a:t>
            </a:r>
            <a:endParaRPr/>
          </a:p>
        </p:txBody>
      </p:sp>
      <p:grpSp>
        <p:nvGrpSpPr>
          <p:cNvPr id="1510" name="Google Shape;1510;p36"/>
          <p:cNvGrpSpPr/>
          <p:nvPr/>
        </p:nvGrpSpPr>
        <p:grpSpPr>
          <a:xfrm>
            <a:off x="1053848" y="2356192"/>
            <a:ext cx="7036305" cy="815103"/>
            <a:chOff x="803163" y="1111966"/>
            <a:chExt cx="1756091" cy="203430"/>
          </a:xfrm>
        </p:grpSpPr>
        <p:grpSp>
          <p:nvGrpSpPr>
            <p:cNvPr id="1511" name="Google Shape;1511;p36"/>
            <p:cNvGrpSpPr/>
            <p:nvPr/>
          </p:nvGrpSpPr>
          <p:grpSpPr>
            <a:xfrm>
              <a:off x="1958180" y="1111966"/>
              <a:ext cx="588019" cy="121396"/>
              <a:chOff x="4808316" y="2800065"/>
              <a:chExt cx="1999386" cy="412910"/>
            </a:xfrm>
          </p:grpSpPr>
          <p:sp>
            <p:nvSpPr>
              <p:cNvPr id="1512" name="Google Shape;1512;p36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13" name="Google Shape;1513;p36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514" name="Google Shape;1514;p3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515" name="Google Shape;1515;p3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516" name="Google Shape;1516;p36"/>
            <p:cNvGrpSpPr/>
            <p:nvPr/>
          </p:nvGrpSpPr>
          <p:grpSpPr>
            <a:xfrm>
              <a:off x="803163" y="1111974"/>
              <a:ext cx="591158" cy="121545"/>
              <a:chOff x="803163" y="1111974"/>
              <a:chExt cx="591158" cy="121545"/>
            </a:xfrm>
          </p:grpSpPr>
          <p:grpSp>
            <p:nvGrpSpPr>
              <p:cNvPr id="1517" name="Google Shape;1517;p36"/>
              <p:cNvGrpSpPr/>
              <p:nvPr/>
            </p:nvGrpSpPr>
            <p:grpSpPr>
              <a:xfrm>
                <a:off x="803163" y="1111974"/>
                <a:ext cx="27175" cy="121077"/>
                <a:chOff x="845575" y="2563700"/>
                <a:chExt cx="92400" cy="411825"/>
              </a:xfrm>
            </p:grpSpPr>
            <p:cxnSp>
              <p:nvCxnSpPr>
                <p:cNvPr id="1518" name="Google Shape;1518;p3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519" name="Google Shape;1519;p3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20" name="Google Shape;1520;p36"/>
              <p:cNvSpPr/>
              <p:nvPr/>
            </p:nvSpPr>
            <p:spPr>
              <a:xfrm>
                <a:off x="818321" y="1194219"/>
                <a:ext cx="576000" cy="39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1" name="Google Shape;1521;p36"/>
            <p:cNvGrpSpPr/>
            <p:nvPr/>
          </p:nvGrpSpPr>
          <p:grpSpPr>
            <a:xfrm>
              <a:off x="1381910" y="1194219"/>
              <a:ext cx="588341" cy="121177"/>
              <a:chOff x="1381910" y="1194219"/>
              <a:chExt cx="588341" cy="121177"/>
            </a:xfrm>
          </p:grpSpPr>
          <p:grpSp>
            <p:nvGrpSpPr>
              <p:cNvPr id="1522" name="Google Shape;1522;p36"/>
              <p:cNvGrpSpPr/>
              <p:nvPr/>
            </p:nvGrpSpPr>
            <p:grpSpPr>
              <a:xfrm rot="10800000">
                <a:off x="1381910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1523" name="Google Shape;1523;p3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524" name="Google Shape;1524;p3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25" name="Google Shape;1525;p36"/>
              <p:cNvSpPr/>
              <p:nvPr/>
            </p:nvSpPr>
            <p:spPr>
              <a:xfrm>
                <a:off x="1394250" y="1194219"/>
                <a:ext cx="576000" cy="3930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6" name="Google Shape;1526;p36"/>
            <p:cNvGrpSpPr/>
            <p:nvPr/>
          </p:nvGrpSpPr>
          <p:grpSpPr>
            <a:xfrm rot="10800000">
              <a:off x="2532079" y="1194319"/>
              <a:ext cx="27175" cy="121077"/>
              <a:chOff x="2070100" y="2563700"/>
              <a:chExt cx="92400" cy="411825"/>
            </a:xfrm>
          </p:grpSpPr>
          <p:cxnSp>
            <p:nvCxnSpPr>
              <p:cNvPr id="1527" name="Google Shape;1527;p36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28" name="Google Shape;1528;p36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667E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9" name="Google Shape;1529;p36"/>
          <p:cNvSpPr txBox="1"/>
          <p:nvPr/>
        </p:nvSpPr>
        <p:spPr>
          <a:xfrm>
            <a:off x="218500" y="1251500"/>
            <a:ext cx="23154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Lack of Existing Datasets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Existing datasets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does not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capture the complexity Indian traffic, especially from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top-down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CCTV views.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0" name="Google Shape;1530;p36"/>
          <p:cNvSpPr txBox="1"/>
          <p:nvPr/>
        </p:nvSpPr>
        <p:spPr>
          <a:xfrm>
            <a:off x="1966525" y="3288775"/>
            <a:ext cx="29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Leverage Existing Infrastructure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Utilizes the widespread CCTV networks already deployed across cities, enabling easy scalability beyond Bengaluru with minimal additional setup.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1" name="Google Shape;1531;p36"/>
          <p:cNvSpPr txBox="1"/>
          <p:nvPr/>
        </p:nvSpPr>
        <p:spPr>
          <a:xfrm>
            <a:off x="4718550" y="1143000"/>
            <a:ext cx="20421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Tackling Urban Congestion at Scale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Addressing congestion problems in Bengaluru the world’s 3rd most congested city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2" name="Google Shape;1532;p36"/>
          <p:cNvSpPr txBox="1"/>
          <p:nvPr/>
        </p:nvSpPr>
        <p:spPr>
          <a:xfrm>
            <a:off x="6395200" y="3220925"/>
            <a:ext cx="241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Community Participation</a:t>
            </a:r>
            <a:endParaRPr b="1"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By involving the community in data annotation, the project transforms AI development and fosters a sense of ownership and collaboration.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Data </a:t>
            </a:r>
            <a:r>
              <a:rPr lang="en"/>
              <a:t>Annotation</a:t>
            </a:r>
            <a:endParaRPr/>
          </a:p>
        </p:txBody>
      </p:sp>
      <p:sp>
        <p:nvSpPr>
          <p:cNvPr id="1538" name="Google Shape;1538;p37"/>
          <p:cNvSpPr txBox="1"/>
          <p:nvPr/>
        </p:nvSpPr>
        <p:spPr>
          <a:xfrm>
            <a:off x="715575" y="1044325"/>
            <a:ext cx="77040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Many Data annotation softwares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already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exists.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Then what we did new?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Made a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custom interface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which is easy to navigate and use for the participants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Developed an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algorithm for fair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evaluation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of the submitted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annotations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even without ground truth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Getting data annotated by other methods can be slow and expensive. In this hackathon, we used 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crowdsourced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data annotation, where the community helped label the data. This made the process much </a:t>
            </a: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faster 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 more affordable. It’s also </a:t>
            </a: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scalable 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other cities using the same approach, without relying on expensive services.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539" name="Google Shape;1539;p37"/>
          <p:cNvGrpSpPr/>
          <p:nvPr/>
        </p:nvGrpSpPr>
        <p:grpSpPr>
          <a:xfrm>
            <a:off x="792366" y="1791162"/>
            <a:ext cx="377897" cy="209401"/>
            <a:chOff x="4791775" y="1877500"/>
            <a:chExt cx="66725" cy="36975"/>
          </a:xfrm>
        </p:grpSpPr>
        <p:sp>
          <p:nvSpPr>
            <p:cNvPr id="1540" name="Google Shape;1540;p37"/>
            <p:cNvSpPr/>
            <p:nvPr/>
          </p:nvSpPr>
          <p:spPr>
            <a:xfrm>
              <a:off x="479177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482242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2" name="Google Shape;1542;p37"/>
          <p:cNvGrpSpPr/>
          <p:nvPr/>
        </p:nvGrpSpPr>
        <p:grpSpPr>
          <a:xfrm>
            <a:off x="792366" y="2390862"/>
            <a:ext cx="377897" cy="209401"/>
            <a:chOff x="4791775" y="1877500"/>
            <a:chExt cx="66725" cy="36975"/>
          </a:xfrm>
        </p:grpSpPr>
        <p:sp>
          <p:nvSpPr>
            <p:cNvPr id="1543" name="Google Shape;1543;p37"/>
            <p:cNvSpPr/>
            <p:nvPr/>
          </p:nvSpPr>
          <p:spPr>
            <a:xfrm>
              <a:off x="479177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482242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5" name="Google Shape;1545;p37"/>
          <p:cNvSpPr txBox="1"/>
          <p:nvPr>
            <p:ph type="title"/>
          </p:nvPr>
        </p:nvSpPr>
        <p:spPr>
          <a:xfrm>
            <a:off x="715575" y="3937550"/>
            <a:ext cx="757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6.51 Million B</a:t>
            </a:r>
            <a:r>
              <a:rPr lang="en" sz="2000"/>
              <a:t>ounding Boxes</a:t>
            </a:r>
            <a:r>
              <a:rPr lang="en" sz="2000"/>
              <a:t> using the Interface</a:t>
            </a:r>
            <a:endParaRPr sz="2000"/>
          </a:p>
        </p:txBody>
      </p:sp>
      <p:grpSp>
        <p:nvGrpSpPr>
          <p:cNvPr id="1546" name="Google Shape;1546;p37"/>
          <p:cNvGrpSpPr/>
          <p:nvPr/>
        </p:nvGrpSpPr>
        <p:grpSpPr>
          <a:xfrm>
            <a:off x="792375" y="4344026"/>
            <a:ext cx="5132617" cy="134100"/>
            <a:chOff x="741975" y="2893476"/>
            <a:chExt cx="5132617" cy="134100"/>
          </a:xfrm>
        </p:grpSpPr>
        <p:sp>
          <p:nvSpPr>
            <p:cNvPr id="1547" name="Google Shape;1547;p37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48" name="Google Shape;1548;p37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49" name="Google Shape;1549;p37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38"/>
          <p:cNvSpPr txBox="1"/>
          <p:nvPr>
            <p:ph type="title"/>
          </p:nvPr>
        </p:nvSpPr>
        <p:spPr>
          <a:xfrm>
            <a:off x="2905200" y="1093525"/>
            <a:ext cx="33336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6.51 Million</a:t>
            </a:r>
            <a:endParaRPr/>
          </a:p>
        </p:txBody>
      </p:sp>
      <p:sp>
        <p:nvSpPr>
          <p:cNvPr id="1555" name="Google Shape;1555;p38"/>
          <p:cNvSpPr txBox="1"/>
          <p:nvPr>
            <p:ph idx="1" type="subTitle"/>
          </p:nvPr>
        </p:nvSpPr>
        <p:spPr>
          <a:xfrm>
            <a:off x="2550875" y="1618450"/>
            <a:ext cx="39759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ounding </a:t>
            </a:r>
            <a:r>
              <a:rPr lang="en"/>
              <a:t>boxes</a:t>
            </a:r>
            <a:r>
              <a:rPr lang="en"/>
              <a:t> added or Confirmed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38"/>
          <p:cNvSpPr txBox="1"/>
          <p:nvPr>
            <p:ph idx="2" type="title"/>
          </p:nvPr>
        </p:nvSpPr>
        <p:spPr>
          <a:xfrm>
            <a:off x="3304500" y="2278063"/>
            <a:ext cx="25350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454,000</a:t>
            </a:r>
            <a:endParaRPr/>
          </a:p>
        </p:txBody>
      </p:sp>
      <p:sp>
        <p:nvSpPr>
          <p:cNvPr id="1557" name="Google Shape;1557;p38"/>
          <p:cNvSpPr txBox="1"/>
          <p:nvPr>
            <p:ph idx="3" type="subTitle"/>
          </p:nvPr>
        </p:nvSpPr>
        <p:spPr>
          <a:xfrm>
            <a:off x="3442650" y="2802973"/>
            <a:ext cx="22587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Annotations Made</a:t>
            </a:r>
            <a:endParaRPr/>
          </a:p>
        </p:txBody>
      </p:sp>
      <p:grpSp>
        <p:nvGrpSpPr>
          <p:cNvPr id="1558" name="Google Shape;1558;p38"/>
          <p:cNvGrpSpPr/>
          <p:nvPr/>
        </p:nvGrpSpPr>
        <p:grpSpPr>
          <a:xfrm>
            <a:off x="7143188" y="-2762276"/>
            <a:ext cx="4028179" cy="6346320"/>
            <a:chOff x="6914588" y="-2762276"/>
            <a:chExt cx="4028179" cy="6346320"/>
          </a:xfrm>
        </p:grpSpPr>
        <p:sp>
          <p:nvSpPr>
            <p:cNvPr id="1559" name="Google Shape;1559;p38"/>
            <p:cNvSpPr/>
            <p:nvPr/>
          </p:nvSpPr>
          <p:spPr>
            <a:xfrm>
              <a:off x="6914588" y="-276227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8"/>
            <p:cNvSpPr/>
            <p:nvPr/>
          </p:nvSpPr>
          <p:spPr>
            <a:xfrm>
              <a:off x="7191305" y="-124437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8"/>
            <p:cNvSpPr/>
            <p:nvPr/>
          </p:nvSpPr>
          <p:spPr>
            <a:xfrm>
              <a:off x="7867013" y="750687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8"/>
            <p:cNvSpPr/>
            <p:nvPr/>
          </p:nvSpPr>
          <p:spPr>
            <a:xfrm>
              <a:off x="7789451" y="-2619788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3" name="Google Shape;1563;p38"/>
          <p:cNvGrpSpPr/>
          <p:nvPr/>
        </p:nvGrpSpPr>
        <p:grpSpPr>
          <a:xfrm rot="-5400000">
            <a:off x="8884618" y="480749"/>
            <a:ext cx="88142" cy="1137387"/>
            <a:chOff x="3054755" y="4367024"/>
            <a:chExt cx="88142" cy="1137387"/>
          </a:xfrm>
        </p:grpSpPr>
        <p:sp>
          <p:nvSpPr>
            <p:cNvPr id="1564" name="Google Shape;1564;p38"/>
            <p:cNvSpPr/>
            <p:nvPr/>
          </p:nvSpPr>
          <p:spPr>
            <a:xfrm>
              <a:off x="3054755" y="4367024"/>
              <a:ext cx="12551" cy="1137387"/>
            </a:xfrm>
            <a:custGeom>
              <a:rect b="b" l="l" r="r" t="t"/>
              <a:pathLst>
                <a:path extrusionOk="0" h="27731" w="306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8"/>
            <p:cNvSpPr/>
            <p:nvPr/>
          </p:nvSpPr>
          <p:spPr>
            <a:xfrm>
              <a:off x="3130388" y="4367024"/>
              <a:ext cx="12510" cy="1137387"/>
            </a:xfrm>
            <a:custGeom>
              <a:rect b="b" l="l" r="r" t="t"/>
              <a:pathLst>
                <a:path extrusionOk="0" h="27731" w="305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6" name="Google Shape;1566;p38"/>
          <p:cNvGrpSpPr/>
          <p:nvPr/>
        </p:nvGrpSpPr>
        <p:grpSpPr>
          <a:xfrm>
            <a:off x="-1402325" y="1246899"/>
            <a:ext cx="2992224" cy="3549051"/>
            <a:chOff x="-1325700" y="1246899"/>
            <a:chExt cx="2992224" cy="3549051"/>
          </a:xfrm>
        </p:grpSpPr>
        <p:pic>
          <p:nvPicPr>
            <p:cNvPr id="1567" name="Google Shape;1567;p38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 rot="-5400000">
              <a:off x="-1604113" y="1525312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68" name="Google Shape;1568;p38"/>
            <p:cNvGrpSpPr/>
            <p:nvPr/>
          </p:nvGrpSpPr>
          <p:grpSpPr>
            <a:xfrm>
              <a:off x="-369917" y="2704683"/>
              <a:ext cx="906953" cy="1517787"/>
              <a:chOff x="79748" y="2808602"/>
              <a:chExt cx="906953" cy="1517787"/>
            </a:xfrm>
          </p:grpSpPr>
          <p:sp>
            <p:nvSpPr>
              <p:cNvPr id="1569" name="Google Shape;1569;p38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8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8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8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73" name="Google Shape;1573;p38"/>
          <p:cNvGrpSpPr/>
          <p:nvPr/>
        </p:nvGrpSpPr>
        <p:grpSpPr>
          <a:xfrm rot="10800000">
            <a:off x="-181052" y="1778576"/>
            <a:ext cx="1421047" cy="2833357"/>
            <a:chOff x="334358" y="2186737"/>
            <a:chExt cx="1421047" cy="2833357"/>
          </a:xfrm>
        </p:grpSpPr>
        <p:sp>
          <p:nvSpPr>
            <p:cNvPr id="1574" name="Google Shape;1574;p38"/>
            <p:cNvSpPr/>
            <p:nvPr/>
          </p:nvSpPr>
          <p:spPr>
            <a:xfrm rot="10800000">
              <a:off x="334358" y="2186737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75" name="Google Shape;1575;p38"/>
            <p:cNvGrpSpPr/>
            <p:nvPr/>
          </p:nvGrpSpPr>
          <p:grpSpPr>
            <a:xfrm rot="5400000">
              <a:off x="1046250" y="3181856"/>
              <a:ext cx="161977" cy="161940"/>
              <a:chOff x="1101075" y="2142375"/>
              <a:chExt cx="439200" cy="439100"/>
            </a:xfrm>
          </p:grpSpPr>
          <p:sp>
            <p:nvSpPr>
              <p:cNvPr id="1576" name="Google Shape;1576;p3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8" name="Google Shape;1578;p38"/>
            <p:cNvGrpSpPr/>
            <p:nvPr/>
          </p:nvGrpSpPr>
          <p:grpSpPr>
            <a:xfrm rot="-5400000">
              <a:off x="628029" y="4564272"/>
              <a:ext cx="161977" cy="161940"/>
              <a:chOff x="1101075" y="2142375"/>
              <a:chExt cx="439200" cy="439100"/>
            </a:xfrm>
          </p:grpSpPr>
          <p:sp>
            <p:nvSpPr>
              <p:cNvPr id="1579" name="Google Shape;1579;p3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3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81" name="Google Shape;1581;p38"/>
          <p:cNvSpPr txBox="1"/>
          <p:nvPr/>
        </p:nvSpPr>
        <p:spPr>
          <a:xfrm>
            <a:off x="0" y="22860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Phase 1 Stats</a:t>
            </a:r>
            <a:endParaRPr b="1" sz="32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82" name="Google Shape;1582;p38"/>
          <p:cNvSpPr txBox="1"/>
          <p:nvPr>
            <p:ph idx="2" type="title"/>
          </p:nvPr>
        </p:nvSpPr>
        <p:spPr>
          <a:xfrm>
            <a:off x="3494700" y="3462625"/>
            <a:ext cx="21546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70,000</a:t>
            </a:r>
            <a:endParaRPr/>
          </a:p>
        </p:txBody>
      </p:sp>
      <p:sp>
        <p:nvSpPr>
          <p:cNvPr id="1583" name="Google Shape;1583;p38"/>
          <p:cNvSpPr txBox="1"/>
          <p:nvPr>
            <p:ph idx="3" type="subTitle"/>
          </p:nvPr>
        </p:nvSpPr>
        <p:spPr>
          <a:xfrm>
            <a:off x="3659675" y="3987505"/>
            <a:ext cx="22587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Images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Google Shape;15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75" y="410963"/>
            <a:ext cx="8292850" cy="4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3" name="Google Shape;15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975" y="184275"/>
            <a:ext cx="7546026" cy="43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